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21"/>
  </p:notesMasterIdLst>
  <p:sldIdLst>
    <p:sldId id="286" r:id="rId2"/>
    <p:sldId id="259" r:id="rId3"/>
    <p:sldId id="260" r:id="rId4"/>
    <p:sldId id="263" r:id="rId5"/>
    <p:sldId id="264" r:id="rId6"/>
    <p:sldId id="266" r:id="rId7"/>
    <p:sldId id="261" r:id="rId8"/>
    <p:sldId id="269" r:id="rId9"/>
    <p:sldId id="265" r:id="rId10"/>
    <p:sldId id="268" r:id="rId11"/>
    <p:sldId id="277" r:id="rId12"/>
    <p:sldId id="275" r:id="rId13"/>
    <p:sldId id="274" r:id="rId14"/>
    <p:sldId id="279" r:id="rId15"/>
    <p:sldId id="270" r:id="rId16"/>
    <p:sldId id="271" r:id="rId17"/>
    <p:sldId id="272" r:id="rId18"/>
    <p:sldId id="280" r:id="rId19"/>
    <p:sldId id="282" r:id="rId2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Lucida Sans Unicode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Lucida Sans Unicode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Lucida Sans Unicode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Lucida Sans Unicode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Lucida Sans Unicode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Lucida Sans Unicode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Lucida Sans Unicode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Lucida Sans Unicode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Lucida Sans Unicode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5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1987"/>
  </p:normalViewPr>
  <p:slideViewPr>
    <p:cSldViewPr>
      <p:cViewPr>
        <p:scale>
          <a:sx n="99" d="100"/>
          <a:sy n="99" d="100"/>
        </p:scale>
        <p:origin x="448" y="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5125" cy="124888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661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upie.org/Dictionnaire/Responsabilite.htm" TargetMode="External"/><Relationship Id="rId4" Type="http://schemas.openxmlformats.org/officeDocument/2006/relationships/hyperlink" Target="http://www.toupie.org/Dictionnaire/Valeur.htm" TargetMode="External"/><Relationship Id="rId5" Type="http://schemas.openxmlformats.org/officeDocument/2006/relationships/hyperlink" Target="http://www.toupie.org/Dictionnaire/Ethique.htm" TargetMode="External"/><Relationship Id="rId6" Type="http://schemas.openxmlformats.org/officeDocument/2006/relationships/hyperlink" Target="http://www.toupie.org/Dictionnaire/Morale.htm" TargetMode="External"/><Relationship Id="rId7" Type="http://schemas.openxmlformats.org/officeDocument/2006/relationships/hyperlink" Target="http://www.toupie.org/Dictionnaire/Autorite.htm" TargetMode="External"/><Relationship Id="rId8" Type="http://schemas.openxmlformats.org/officeDocument/2006/relationships/hyperlink" Target="http://www.toupie.org/Dictionnaire/Prescription.htm" TargetMode="External"/><Relationship Id="rId9" Type="http://schemas.openxmlformats.org/officeDocument/2006/relationships/hyperlink" Target="http://www.toupie.org/Dictionnaire/Loi.htm" TargetMode="External"/><Relationship Id="rId10" Type="http://schemas.openxmlformats.org/officeDocument/2006/relationships/hyperlink" Target="http://www.toupie.org/Dictionnaire/Liberte.htm" TargetMode="External"/><Relationship Id="rId11" Type="http://schemas.openxmlformats.org/officeDocument/2006/relationships/hyperlink" Target="http://www.toupie.org/Dictionnaire/Debat.htm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29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La </a:t>
            </a:r>
            <a:r>
              <a:rPr lang="fr-FR" sz="1200" b="1" i="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responsabilité morale</a:t>
            </a:r>
            <a:r>
              <a:rPr lang="fr-FR" sz="1200" b="0" i="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 est la nécessité pour une personne de répondre de ses intentions et de ses actes </a:t>
            </a:r>
            <a:r>
              <a:rPr lang="fr-FR" sz="1200" b="1" i="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devant sa conscience</a:t>
            </a:r>
            <a:r>
              <a:rPr lang="fr-FR" sz="1200" b="0" i="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.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1200" b="0" i="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La responsabilité morale est la </a:t>
            </a:r>
            <a:r>
              <a:rPr lang="fr-FR" sz="1200" b="0" i="0" u="sng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  <a:hlinkClick r:id="rId3"/>
              </a:rPr>
              <a:t>responsabilité</a:t>
            </a:r>
            <a:r>
              <a:rPr lang="fr-FR" sz="1200" b="0" i="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 considérée en tant que </a:t>
            </a:r>
            <a:r>
              <a:rPr lang="fr-FR" sz="1200" b="0" i="0" u="sng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  <a:hlinkClick r:id="rId4"/>
              </a:rPr>
              <a:t>valeur</a:t>
            </a:r>
            <a:r>
              <a:rPr lang="fr-FR" sz="1200" b="0" i="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, d'un point de vue </a:t>
            </a:r>
            <a:r>
              <a:rPr lang="fr-FR" sz="1200" b="1" i="0" u="sng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  <a:hlinkClick r:id="rId5"/>
              </a:rPr>
              <a:t>éthique</a:t>
            </a:r>
            <a:r>
              <a:rPr lang="fr-FR" sz="1200" b="1" i="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 ou </a:t>
            </a:r>
            <a:r>
              <a:rPr lang="fr-FR" sz="1200" b="1" i="0" u="sng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  <a:hlinkClick r:id="rId6"/>
              </a:rPr>
              <a:t>moral</a:t>
            </a:r>
            <a:r>
              <a:rPr lang="fr-FR" sz="1200" b="0" i="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. C'est la capacité pour la personne de prendre une décision en toute conscience, </a:t>
            </a:r>
            <a:r>
              <a:rPr lang="fr-FR" sz="1200" b="1" i="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sans se référer préalablement à une </a:t>
            </a:r>
            <a:r>
              <a:rPr lang="fr-FR" sz="1200" b="1" i="0" u="sng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  <a:hlinkClick r:id="rId7"/>
              </a:rPr>
              <a:t>autorité</a:t>
            </a:r>
            <a:r>
              <a:rPr lang="fr-FR" sz="1200" b="1" i="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 supérieure</a:t>
            </a:r>
            <a:r>
              <a:rPr lang="fr-FR" sz="1200" b="0" i="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, à pouvoir donner les motifs de ses actes, et </a:t>
            </a:r>
            <a:r>
              <a:rPr lang="fr-FR" sz="1200" b="1" i="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à pouvoir être jugé sur eux</a:t>
            </a:r>
            <a:r>
              <a:rPr lang="fr-FR" sz="1200" b="0" i="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.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1200" b="0" i="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Une autre caractéristique de la responsabilité morale est qu'il n'y a </a:t>
            </a:r>
            <a:r>
              <a:rPr lang="fr-FR" sz="1200" b="1" i="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pas </a:t>
            </a:r>
            <a:r>
              <a:rPr lang="fr-FR" sz="1200" b="1" i="0" u="sng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  <a:hlinkClick r:id="rId8"/>
              </a:rPr>
              <a:t>prescription</a:t>
            </a:r>
            <a:r>
              <a:rPr lang="fr-FR" sz="1200" b="0" i="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. Contrairement à la </a:t>
            </a:r>
            <a:r>
              <a:rPr lang="fr-FR" sz="1200" b="0" i="0" u="sng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  <a:hlinkClick r:id="rId9"/>
              </a:rPr>
              <a:t>loi</a:t>
            </a:r>
            <a:r>
              <a:rPr lang="fr-FR" sz="1200" b="0" i="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 civile, La responsabilité morale survit </a:t>
            </a:r>
            <a:r>
              <a:rPr lang="fr-FR" sz="1200" b="1" i="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perpétuellement</a:t>
            </a:r>
            <a:r>
              <a:rPr lang="fr-FR" sz="1200" b="0" i="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 à l'action, pouvant prendre la forme de </a:t>
            </a:r>
            <a:r>
              <a:rPr lang="fr-FR" sz="1200" b="1" i="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remords</a:t>
            </a:r>
            <a:r>
              <a:rPr lang="fr-FR" sz="1200" b="0" i="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 ou de contentement.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1200" b="0" i="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La principale condition de la responsabilité morale est la </a:t>
            </a:r>
            <a:r>
              <a:rPr lang="fr-FR" sz="1200" b="1" i="0" u="sng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  <a:hlinkClick r:id="rId10"/>
              </a:rPr>
              <a:t>liberté</a:t>
            </a:r>
            <a:r>
              <a:rPr lang="fr-FR" sz="1200" b="0" i="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, c'est-à-dire le fait de pouvoir agir librement, d'être soi-même la cause de ses actions, sans quoi ce serait à cette cause qu'incomberait la responsabilité. Cette question de la liberté d'action de l'individu et de la responsabilité morale fait l'objet d'un </a:t>
            </a:r>
            <a:r>
              <a:rPr lang="fr-FR" sz="1200" b="0" i="0" u="sng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  <a:hlinkClick r:id="rId11"/>
              </a:rPr>
              <a:t>débat</a:t>
            </a:r>
            <a:r>
              <a:rPr lang="fr-FR" sz="1200" b="0" i="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 philosophique pour savoir si elle est compatible avec le </a:t>
            </a:r>
            <a:r>
              <a:rPr lang="fr-FR" sz="1200" b="1" i="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déterminisme dans les actions humaines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268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fr-FR" sz="1200" kern="1200" dirty="0" err="1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Création</a:t>
            </a:r>
            <a:r>
              <a:rPr lang="fr-FR" sz="120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début 2019 d’une Agence nationale du sport sous forme de Groupement d’intérêt public (GIP) avec une </a:t>
            </a:r>
            <a:r>
              <a:rPr lang="fr-FR" sz="1200" kern="1200" dirty="0" err="1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représentation</a:t>
            </a:r>
            <a:r>
              <a:rPr lang="fr-FR" sz="120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des voix entre l’</a:t>
            </a:r>
            <a:r>
              <a:rPr lang="fr-FR" sz="1200" kern="1200" dirty="0" err="1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État</a:t>
            </a:r>
            <a:r>
              <a:rPr lang="fr-FR" sz="120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(30 %, 4 </a:t>
            </a:r>
            <a:r>
              <a:rPr lang="fr-FR" sz="1200" kern="1200" dirty="0" err="1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sièges</a:t>
            </a:r>
            <a:r>
              <a:rPr lang="fr-FR" sz="120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), les </a:t>
            </a:r>
            <a:r>
              <a:rPr lang="fr-FR" sz="1200" kern="1200" dirty="0" err="1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collectivités</a:t>
            </a:r>
            <a:r>
              <a:rPr lang="fr-FR" sz="120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locales (30 %, 4 </a:t>
            </a:r>
            <a:r>
              <a:rPr lang="fr-FR" sz="1200" kern="1200" dirty="0" err="1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sièges</a:t>
            </a:r>
            <a:r>
              <a:rPr lang="fr-FR" sz="120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), le mouvement sportif (30 %, 4 </a:t>
            </a:r>
            <a:r>
              <a:rPr lang="fr-FR" sz="1200" kern="1200" dirty="0" err="1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sièges</a:t>
            </a:r>
            <a:r>
              <a:rPr lang="fr-FR" sz="120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) et le monde </a:t>
            </a:r>
            <a:r>
              <a:rPr lang="fr-FR" sz="1200" kern="1200" dirty="0" err="1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économique</a:t>
            </a:r>
            <a:r>
              <a:rPr lang="fr-FR" sz="120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(10 %). 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376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Article 1382</a:t>
            </a:r>
            <a:r>
              <a:rPr lang="fr-FR" sz="1200" b="0" i="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. Tout fait quelconque de l'homme, qui cause à autrui un dommage, oblige celui par la faute duquel il est arrivé, à le réparer. ... Il s'agit d'une situation dans laquelle quiconque (l'homme) de son fait (tout fait) a causé (lien de causé) un dommage (préjudice) à autrui (victime).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fr-FR" sz="120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Art.1383 du code civil : « chacun est responsable du dommage qu’il a causé non seulement par son fait mais encore par sa </a:t>
            </a:r>
            <a:r>
              <a:rPr lang="fr-FR" sz="1200" kern="1200" dirty="0" err="1" smtClean="0">
                <a:solidFill>
                  <a:srgbClr val="FF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négligence</a:t>
            </a:r>
            <a:r>
              <a:rPr lang="fr-FR" sz="1200" kern="1200" dirty="0" smtClean="0">
                <a:solidFill>
                  <a:srgbClr val="FF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ou son imprudence ». </a:t>
            </a:r>
            <a:endParaRPr lang="fr-FR" dirty="0" smtClean="0">
              <a:solidFill>
                <a:srgbClr val="FF0000"/>
              </a:solidFill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4021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Art. 221-6, 221-19 et 222-20 du code </a:t>
            </a:r>
            <a:r>
              <a:rPr lang="fr-FR" sz="1200" kern="1200" dirty="0" err="1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pénal</a:t>
            </a:r>
            <a:r>
              <a:rPr lang="fr-FR" sz="120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: atteinte involontaire à la vie, atteinte involontaire à l'</a:t>
            </a:r>
            <a:r>
              <a:rPr lang="fr-FR" sz="1200" kern="1200" dirty="0" err="1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intégrite</a:t>
            </a:r>
            <a:r>
              <a:rPr lang="fr-FR" sz="120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́ de la personne. </a:t>
            </a:r>
            <a:endParaRPr lang="fr-FR" dirty="0" smtClean="0">
              <a:effectLst/>
            </a:endParaRPr>
          </a:p>
          <a:p>
            <a:r>
              <a:rPr lang="fr-FR" sz="120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Art. 222-21 code </a:t>
            </a:r>
            <a:r>
              <a:rPr lang="fr-FR" sz="1200" kern="1200" dirty="0" err="1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pénal</a:t>
            </a:r>
            <a:r>
              <a:rPr lang="fr-FR" sz="120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: atteinte involontaire à l'</a:t>
            </a:r>
            <a:r>
              <a:rPr lang="fr-FR" sz="1200" kern="1200" dirty="0" err="1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intégrite</a:t>
            </a:r>
            <a:r>
              <a:rPr lang="fr-FR" sz="120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́ de la personne, </a:t>
            </a:r>
            <a:r>
              <a:rPr lang="fr-FR" sz="1200" kern="1200" dirty="0" err="1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responsabilite</a:t>
            </a:r>
            <a:r>
              <a:rPr lang="fr-FR" sz="120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́ des personnes morales. </a:t>
            </a:r>
            <a:endParaRPr lang="fr-FR" dirty="0" smtClean="0"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4246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Initial MF1- TREVOUX-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CC999A9-0D81-5948-A828-A05126F7214F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09/12/2018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134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Initial MF1- TREVOUX-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17E60C4-F410-644F-B602-29CE5D53B5F0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09/12/2018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124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6225" y="1604963"/>
            <a:ext cx="2055813" cy="45212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6625" cy="4521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Initial MF1- TREVOUX-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E18ACC5-7B4D-D54F-8525-4CFC872AA73D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09/12/2018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884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1990725"/>
            <a:ext cx="7767638" cy="143351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0"/>
          </p:nvPr>
        </p:nvSpPr>
        <p:spPr>
          <a:xfrm>
            <a:off x="3124200" y="6245225"/>
            <a:ext cx="2890838" cy="471488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Initial MF1- TREVOUX- 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28838" cy="471488"/>
          </a:xfrm>
        </p:spPr>
        <p:txBody>
          <a:bodyPr/>
          <a:lstStyle>
            <a:lvl1pPr>
              <a:defRPr/>
            </a:lvl1pPr>
          </a:lstStyle>
          <a:p>
            <a:fld id="{D85C8F0C-D200-6349-B0D8-2E67682942EC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2"/>
          </p:nvPr>
        </p:nvSpPr>
        <p:spPr>
          <a:xfrm>
            <a:off x="457200" y="6245225"/>
            <a:ext cx="2128838" cy="471488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09/12/2018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3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Initial MF1- TREVOUX-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D9D839-A393-0542-82DA-0FBD1515EB3D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09/12/2018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18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Initial MF1- TREVOUX-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09EAE4-4243-C146-B0B1-B9EB3B416D8D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09/12/2018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130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Initial MF1- TREVOUX-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3B6926B-03C6-B847-BF35-192E6C8D0133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09/12/2018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78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Initial MF1- TREVOUX-  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5734D61-50A6-4649-B1D5-07645223F84B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9" name="Espace réservé de la date 8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09/12/2018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179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Initial MF1- TREVOUX- 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A50D9CC-6F0D-DB44-94FD-25F1155319A8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09/12/2018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7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Initial MF1- TREVOUX-  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157897-F1B8-8441-9893-F7150829BCE8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09/12/2018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07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Initial MF1- TREVOUX-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C3E556B-ED73-7D49-AB67-8137446665F4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09/12/2018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81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Initial MF1- TREVOUX-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C17D16B-6C40-D94B-BD21-07C709143F8B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09/12/2018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26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990725"/>
            <a:ext cx="7767638" cy="14335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0838" cy="4714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defRPr>
            </a:lvl1pPr>
          </a:lstStyle>
          <a:p>
            <a:r>
              <a:rPr lang="de-DE" smtClean="0"/>
              <a:t>Initial MF1- TREVOUX-  </a:t>
            </a:r>
            <a:endParaRPr lang="fr-F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8838" cy="4714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defRPr>
            </a:lvl1pPr>
          </a:lstStyle>
          <a:p>
            <a:fld id="{98E6A0CB-CCD3-2F47-82F8-1813768B7C7F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8838" cy="4714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defRPr>
            </a:lvl1pPr>
          </a:lstStyle>
          <a:p>
            <a:r>
              <a:rPr lang="fr-FR" smtClean="0"/>
              <a:t>09/12/2018</a:t>
            </a:r>
            <a:endParaRPr 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/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  <a:ea typeface="ＭＳ Ｐゴシック" charset="0"/>
          <a:cs typeface="Lucida Sans Unicode" charset="0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  <a:ea typeface="ＭＳ Ｐゴシック" charset="0"/>
          <a:cs typeface="Lucida Sans Unicode" charset="0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  <a:ea typeface="ＭＳ Ｐゴシック" charset="0"/>
          <a:cs typeface="Lucida Sans Unicode" charset="0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  <a:ea typeface="ＭＳ Ｐゴシック" charset="0"/>
          <a:cs typeface="Lucida Sans Unicode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  <a:ea typeface="ＭＳ Ｐゴシック" charset="0"/>
          <a:cs typeface="Lucida Sans Unicode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  <a:ea typeface="ＭＳ Ｐゴシック" charset="0"/>
          <a:cs typeface="Lucida Sans Unicode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  <a:ea typeface="ＭＳ Ｐゴシック" charset="0"/>
          <a:cs typeface="Lucida Sans Unicode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  <a:ea typeface="ＭＳ Ｐゴシック" charset="0"/>
          <a:cs typeface="Lucida Sans Unicode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15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Relationship Id="rId3" Type="http://schemas.openxmlformats.org/officeDocument/2006/relationships/image" Target="../media/image17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uridique.ffessm.f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5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2564904"/>
            <a:ext cx="7632848" cy="720080"/>
          </a:xfrm>
        </p:spPr>
        <p:txBody>
          <a:bodyPr anchor="ctr"/>
          <a:lstStyle/>
          <a:p>
            <a:pPr algn="ctr"/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chemeClr val="bg1"/>
                  </a:glow>
                  <a:innerShdw blurRad="533400" dist="1092200" dir="9420000">
                    <a:prstClr val="black">
                      <a:alpha val="58000"/>
                    </a:prstClr>
                  </a:innerShdw>
                  <a:reflection blurRad="6350" stA="60000" endA="900" endPos="58000" dir="5400000" sy="-100000" algn="bl" rotWithShape="0"/>
                </a:effectLst>
              </a:rPr>
              <a:t>LA RESPONSABILITE </a:t>
            </a:r>
            <a:br>
              <a:rPr lang="fr-FR" dirty="0" smtClean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chemeClr val="bg1"/>
                  </a:glow>
                  <a:innerShdw blurRad="533400" dist="1092200" dir="9420000">
                    <a:prstClr val="black">
                      <a:alpha val="58000"/>
                    </a:prstClr>
                  </a:innerShdw>
                  <a:reflection blurRad="6350" stA="60000" endA="900" endPos="58000" dir="5400000" sy="-100000" algn="bl" rotWithShape="0"/>
                </a:effectLst>
              </a:rPr>
            </a:b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chemeClr val="bg1"/>
                  </a:glow>
                  <a:innerShdw blurRad="533400" dist="1092200" dir="9420000">
                    <a:prstClr val="black">
                      <a:alpha val="58000"/>
                    </a:prstClr>
                  </a:innerShdw>
                  <a:reflection blurRad="6350" stA="60000" endA="900" endPos="58000" dir="5400000" sy="-100000" algn="bl" rotWithShape="0"/>
                </a:effectLst>
              </a:rPr>
              <a:t>DU MF1</a:t>
            </a:r>
            <a:endParaRPr lang="fr-FR" dirty="0">
              <a:solidFill>
                <a:schemeClr val="accent6">
                  <a:lumMod val="75000"/>
                </a:schemeClr>
              </a:solidFill>
              <a:effectLst>
                <a:glow rad="127000">
                  <a:schemeClr val="bg1"/>
                </a:glow>
                <a:innerShdw blurRad="533400" dist="1092200" dir="9420000">
                  <a:prstClr val="black">
                    <a:alpha val="58000"/>
                  </a:prst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0"/>
          </p:nvPr>
        </p:nvSpPr>
        <p:spPr>
          <a:xfrm>
            <a:off x="2267744" y="6245225"/>
            <a:ext cx="4752528" cy="471488"/>
          </a:xfrm>
        </p:spPr>
        <p:txBody>
          <a:bodyPr/>
          <a:lstStyle/>
          <a:p>
            <a:r>
              <a:rPr lang="de-DE" smtClean="0">
                <a:solidFill>
                  <a:schemeClr val="accent2">
                    <a:lumMod val="75000"/>
                  </a:schemeClr>
                </a:solidFill>
              </a:rPr>
              <a:t>Initial MF1- TREVOUX-  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Espace réservé de la date 8"/>
          <p:cNvSpPr>
            <a:spLocks noGrp="1"/>
          </p:cNvSpPr>
          <p:nvPr>
            <p:ph type="dt" idx="12"/>
          </p:nvPr>
        </p:nvSpPr>
        <p:spPr>
          <a:xfrm>
            <a:off x="457200" y="6245225"/>
            <a:ext cx="2128838" cy="471488"/>
          </a:xfrm>
        </p:spPr>
        <p:txBody>
          <a:bodyPr/>
          <a:lstStyle/>
          <a:p>
            <a:r>
              <a:rPr lang="fr-FR" smtClean="0">
                <a:solidFill>
                  <a:schemeClr val="accent2">
                    <a:lumMod val="75000"/>
                  </a:schemeClr>
                </a:solidFill>
              </a:rPr>
              <a:t>09/12/2018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188640"/>
            <a:ext cx="1872208" cy="1163443"/>
          </a:xfrm>
          <a:prstGeom prst="rect">
            <a:avLst/>
          </a:prstGeom>
        </p:spPr>
      </p:pic>
      <p:sp>
        <p:nvSpPr>
          <p:cNvPr id="9" name="Espace réservé du pied de page 3"/>
          <p:cNvSpPr txBox="1">
            <a:spLocks/>
          </p:cNvSpPr>
          <p:nvPr/>
        </p:nvSpPr>
        <p:spPr bwMode="auto">
          <a:xfrm>
            <a:off x="7495062" y="6319662"/>
            <a:ext cx="1333249" cy="33538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kern="1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Lucida Sans Unicode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Sylvie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Boully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2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7827" y="1192426"/>
            <a:ext cx="8224838" cy="745871"/>
          </a:xfrm>
        </p:spPr>
        <p:txBody>
          <a:bodyPr/>
          <a:lstStyle/>
          <a:p>
            <a:pPr marL="0" indent="0" algn="ctr" fontAlgn="auto"/>
            <a:r>
              <a:rPr lang="fr-FR" sz="2400" b="1" dirty="0" err="1" smtClean="0">
                <a:solidFill>
                  <a:schemeClr val="accent6">
                    <a:lumMod val="75000"/>
                  </a:schemeClr>
                </a:solidFill>
                <a:effectLst/>
              </a:rPr>
              <a:t>Subaqua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sept/</a:t>
            </a:r>
            <a:r>
              <a:rPr lang="fr-FR" sz="2400" b="1" dirty="0" err="1" smtClean="0">
                <a:solidFill>
                  <a:schemeClr val="accent6">
                    <a:lumMod val="75000"/>
                  </a:schemeClr>
                </a:solidFill>
                <a:effectLst/>
              </a:rPr>
              <a:t>oct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2016 (n°268)</a:t>
            </a:r>
          </a:p>
          <a:p>
            <a:pPr marL="0" indent="0" algn="ctr" fontAlgn="auto"/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           Faits du 28/03/10 – Jugés le 18/12/10</a:t>
            </a:r>
            <a:r>
              <a:rPr lang="fr-FR" sz="2400" b="1" dirty="0" smtClean="0">
                <a:effectLst/>
              </a:rPr>
              <a:t>eu</a:t>
            </a:r>
            <a:r>
              <a:rPr lang="fr-FR" sz="2000" b="1" dirty="0" smtClean="0">
                <a:effectLst/>
              </a:rPr>
              <a:t>nesse et Sport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fr-F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 bwMode="auto">
          <a:xfrm>
            <a:off x="179512" y="116633"/>
            <a:ext cx="7632848" cy="72008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5pPr>
            <a:lvl6pPr marL="25146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6pPr>
            <a:lvl7pPr marL="29718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7pPr>
            <a:lvl8pPr marL="3429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8pPr>
            <a:lvl9pPr marL="3886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9pPr>
          </a:lstStyle>
          <a:p>
            <a:r>
              <a:rPr lang="fr-FR" kern="0" dirty="0" smtClean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chemeClr val="bg1"/>
                  </a:glow>
                  <a:innerShdw blurRad="533400" dist="1092200" dir="9420000">
                    <a:prstClr val="black">
                      <a:alpha val="58000"/>
                    </a:prstClr>
                  </a:innerShdw>
                  <a:reflection blurRad="6350" stA="60000" endA="900" endPos="58000" dir="5400000" sy="-100000" algn="bl" rotWithShape="0"/>
                </a:effectLst>
              </a:rPr>
              <a:t>RESPONSABILITE ENGAGEE ?</a:t>
            </a:r>
            <a:endParaRPr lang="fr-FR" kern="0" dirty="0">
              <a:solidFill>
                <a:schemeClr val="accent6">
                  <a:lumMod val="75000"/>
                </a:schemeClr>
              </a:solidFill>
              <a:effectLst>
                <a:glow rad="127000">
                  <a:schemeClr val="bg1"/>
                </a:glow>
                <a:innerShdw blurRad="533400" dist="1092200" dir="9420000">
                  <a:prstClr val="black">
                    <a:alpha val="58000"/>
                  </a:prst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649" y="4581128"/>
            <a:ext cx="1720218" cy="161700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67544" y="2517695"/>
            <a:ext cx="8352928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Un E3 et 2 frères plongeurs N2 en cours de formation N3 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suivie en mer 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, souhaitent faire une plongée à 60m dans un lac des quatre cantons en Suisse dans une eau à 5°C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fr-FR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fr-FR" smtClean="0">
                <a:solidFill>
                  <a:schemeClr val="accent2">
                    <a:lumMod val="75000"/>
                  </a:schemeClr>
                </a:solidFill>
              </a:rPr>
              <a:t>09/12/2018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2">
                    <a:lumMod val="75000"/>
                  </a:schemeClr>
                </a:solidFill>
              </a:rPr>
              <a:t>Initial MF1- TREVOUX-  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Espace réservé du pied de page 3"/>
          <p:cNvSpPr txBox="1">
            <a:spLocks/>
          </p:cNvSpPr>
          <p:nvPr/>
        </p:nvSpPr>
        <p:spPr bwMode="auto">
          <a:xfrm>
            <a:off x="7485074" y="6336802"/>
            <a:ext cx="1333249" cy="33538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kern="1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Lucida Sans Unicode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Sylvie </a:t>
            </a:r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</a:rPr>
              <a:t>Boully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875" y="1052736"/>
            <a:ext cx="8224838" cy="745871"/>
          </a:xfrm>
        </p:spPr>
        <p:txBody>
          <a:bodyPr/>
          <a:lstStyle/>
          <a:p>
            <a:pPr marL="0" indent="0" algn="ctr" fontAlgn="auto"/>
            <a:r>
              <a:rPr lang="fr-FR" sz="2000" b="1" dirty="0" err="1" smtClean="0">
                <a:solidFill>
                  <a:schemeClr val="accent6">
                    <a:lumMod val="75000"/>
                  </a:schemeClr>
                </a:solidFill>
                <a:effectLst/>
              </a:rPr>
              <a:t>Subaqua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sept/</a:t>
            </a:r>
            <a:r>
              <a:rPr lang="fr-FR" sz="2000" b="1" dirty="0" err="1" smtClean="0">
                <a:solidFill>
                  <a:schemeClr val="accent6">
                    <a:lumMod val="75000"/>
                  </a:schemeClr>
                </a:solidFill>
                <a:effectLst/>
              </a:rPr>
              <a:t>oct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2016 (n°268)</a:t>
            </a:r>
          </a:p>
          <a:p>
            <a:pPr marL="0" indent="0" algn="ctr" fontAlgn="auto"/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                      Faits du 28/03/10 – Jugés le 18/12/10</a:t>
            </a:r>
            <a:r>
              <a:rPr lang="fr-FR" sz="2000" b="1" dirty="0" smtClean="0">
                <a:effectLst/>
              </a:rPr>
              <a:t>eunesse et Sport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fr-F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 bwMode="auto">
          <a:xfrm>
            <a:off x="179512" y="116633"/>
            <a:ext cx="7632848" cy="72008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5pPr>
            <a:lvl6pPr marL="25146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6pPr>
            <a:lvl7pPr marL="29718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7pPr>
            <a:lvl8pPr marL="3429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8pPr>
            <a:lvl9pPr marL="3886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9pPr>
          </a:lstStyle>
          <a:p>
            <a:r>
              <a:rPr lang="fr-FR" kern="0" dirty="0" smtClean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chemeClr val="bg1"/>
                  </a:glow>
                  <a:innerShdw blurRad="533400" dist="1092200" dir="9420000">
                    <a:prstClr val="black">
                      <a:alpha val="58000"/>
                    </a:prstClr>
                  </a:innerShdw>
                  <a:reflection blurRad="6350" stA="60000" endA="900" endPos="58000" dir="5400000" sy="-100000" algn="bl" rotWithShape="0"/>
                </a:effectLst>
              </a:rPr>
              <a:t>RESPONSABILITE ENGAGEE ?</a:t>
            </a:r>
            <a:endParaRPr lang="fr-FR" kern="0" dirty="0">
              <a:solidFill>
                <a:schemeClr val="accent6">
                  <a:lumMod val="75000"/>
                </a:schemeClr>
              </a:solidFill>
              <a:effectLst>
                <a:glow rad="127000">
                  <a:schemeClr val="bg1"/>
                </a:glow>
                <a:innerShdw blurRad="533400" dist="1092200" dir="9420000">
                  <a:prstClr val="black">
                    <a:alpha val="58000"/>
                  </a:prst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2762" y="6021288"/>
            <a:ext cx="5147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smtClean="0">
                <a:solidFill>
                  <a:schemeClr val="accent2">
                    <a:lumMod val="75000"/>
                  </a:schemeClr>
                </a:solidFill>
              </a:rPr>
              <a:t>QUELLE RESPONSABILITE EST ENGAGEE </a:t>
            </a:r>
            <a:r>
              <a:rPr lang="fr-FR" b="1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242" y="1798267"/>
            <a:ext cx="6264696" cy="4005845"/>
          </a:xfrm>
          <a:prstGeom prst="rect">
            <a:avLst/>
          </a:prstGeom>
        </p:spPr>
      </p:pic>
      <p:sp>
        <p:nvSpPr>
          <p:cNvPr id="2" name="Rectangle à coins arrondis 1"/>
          <p:cNvSpPr/>
          <p:nvPr/>
        </p:nvSpPr>
        <p:spPr bwMode="auto">
          <a:xfrm rot="2651422">
            <a:off x="1514730" y="1753013"/>
            <a:ext cx="576064" cy="1100374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Lucida Sans Unicode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16216" y="2708920"/>
            <a:ext cx="758725" cy="758725"/>
          </a:xfrm>
          <a:prstGeom prst="rect">
            <a:avLst/>
          </a:prstGeom>
        </p:spPr>
      </p:pic>
      <p:sp>
        <p:nvSpPr>
          <p:cNvPr id="10" name="Espace réservé de la date 9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fr-FR" smtClean="0"/>
              <a:t>09/12/2018</a:t>
            </a:r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2">
                    <a:lumMod val="75000"/>
                  </a:schemeClr>
                </a:solidFill>
              </a:rPr>
              <a:t>Initial MF1- TREVOUX-  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Espace réservé de la date 8"/>
          <p:cNvSpPr txBox="1">
            <a:spLocks/>
          </p:cNvSpPr>
          <p:nvPr/>
        </p:nvSpPr>
        <p:spPr bwMode="auto">
          <a:xfrm>
            <a:off x="293050" y="6205954"/>
            <a:ext cx="2128838" cy="4714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400" kern="1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Lucida Sans Unicode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r>
              <a:rPr lang="fr-FR" smtClean="0">
                <a:solidFill>
                  <a:schemeClr val="accent2">
                    <a:lumMod val="75000"/>
                  </a:schemeClr>
                </a:solidFill>
              </a:rPr>
              <a:t>09/12/2018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Espace réservé du pied de page 3"/>
          <p:cNvSpPr txBox="1">
            <a:spLocks/>
          </p:cNvSpPr>
          <p:nvPr/>
        </p:nvSpPr>
        <p:spPr bwMode="auto">
          <a:xfrm>
            <a:off x="7485074" y="6336802"/>
            <a:ext cx="1333249" cy="33538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kern="1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Lucida Sans Unicode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Sylvie </a:t>
            </a:r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</a:rPr>
              <a:t>Boully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7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644" y="908191"/>
            <a:ext cx="8224838" cy="745871"/>
          </a:xfrm>
        </p:spPr>
        <p:txBody>
          <a:bodyPr/>
          <a:lstStyle/>
          <a:p>
            <a:pPr marL="0" indent="0" algn="ctr" fontAlgn="auto">
              <a:spcBef>
                <a:spcPts val="0"/>
              </a:spcBef>
            </a:pPr>
            <a:r>
              <a:rPr lang="fr-FR" sz="2000" b="1" dirty="0" err="1" smtClean="0">
                <a:solidFill>
                  <a:schemeClr val="accent6">
                    <a:lumMod val="75000"/>
                  </a:schemeClr>
                </a:solidFill>
                <a:effectLst/>
              </a:rPr>
              <a:t>Subaqua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sept/</a:t>
            </a:r>
            <a:r>
              <a:rPr lang="fr-FR" sz="2000" b="1" dirty="0" err="1" smtClean="0">
                <a:solidFill>
                  <a:schemeClr val="accent6">
                    <a:lumMod val="75000"/>
                  </a:schemeClr>
                </a:solidFill>
                <a:effectLst/>
              </a:rPr>
              <a:t>oct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2016 (n°268)</a:t>
            </a:r>
          </a:p>
          <a:p>
            <a:pPr marL="0" indent="0" algn="ctr" fontAlgn="auto">
              <a:spcBef>
                <a:spcPts val="0"/>
              </a:spcBef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                      Faits du 28/03/10 – Jugés le 18/12/10</a:t>
            </a:r>
            <a:r>
              <a:rPr lang="fr-FR" sz="2000" b="1" dirty="0" smtClean="0">
                <a:effectLst/>
              </a:rPr>
              <a:t>eunesse et Sport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fr-F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 bwMode="auto">
          <a:xfrm>
            <a:off x="179512" y="116633"/>
            <a:ext cx="7632848" cy="72008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5pPr>
            <a:lvl6pPr marL="25146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6pPr>
            <a:lvl7pPr marL="29718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7pPr>
            <a:lvl8pPr marL="3429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8pPr>
            <a:lvl9pPr marL="3886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9pPr>
          </a:lstStyle>
          <a:p>
            <a:r>
              <a:rPr lang="fr-FR" kern="0" dirty="0" smtClean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chemeClr val="bg1"/>
                  </a:glow>
                  <a:innerShdw blurRad="533400" dist="1092200" dir="9420000">
                    <a:prstClr val="black">
                      <a:alpha val="58000"/>
                    </a:prstClr>
                  </a:innerShdw>
                  <a:reflection blurRad="6350" stA="60000" endA="900" endPos="58000" dir="5400000" sy="-100000" algn="bl" rotWithShape="0"/>
                </a:effectLst>
              </a:rPr>
              <a:t>RESPONSABILITE ENGAGEE ?</a:t>
            </a:r>
            <a:endParaRPr lang="fr-FR" kern="0" dirty="0">
              <a:solidFill>
                <a:schemeClr val="accent6">
                  <a:lumMod val="75000"/>
                </a:schemeClr>
              </a:solidFill>
              <a:effectLst>
                <a:glow rad="127000">
                  <a:schemeClr val="bg1"/>
                </a:glow>
                <a:innerShdw blurRad="533400" dist="1092200" dir="9420000">
                  <a:prstClr val="black">
                    <a:alpha val="58000"/>
                  </a:prst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3528" y="1556792"/>
            <a:ext cx="882047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Recherche des responsabilités:</a:t>
            </a:r>
          </a:p>
          <a:p>
            <a:endParaRPr lang="fr-FR" sz="5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E3 pas autorisé à encadrer au delà de 40m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Un des 2 N2 : pas de manomètre, ni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profondimètre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, ni ordinateur</a:t>
            </a:r>
          </a:p>
          <a:p>
            <a:endParaRPr lang="fr-FR" sz="1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Décisions:</a:t>
            </a:r>
          </a:p>
          <a:p>
            <a:endParaRPr lang="fr-FR" sz="5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Magistrat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juge </a:t>
            </a:r>
            <a:r>
              <a:rPr lang="fr-FR" b="1" dirty="0" smtClean="0">
                <a:solidFill>
                  <a:srgbClr val="FF0000"/>
                </a:solidFill>
              </a:rPr>
              <a:t>l’homicide involontaire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avec 2 ans de prison assortis du sursis.</a:t>
            </a: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Avocat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plaide la relaxe car </a:t>
            </a:r>
            <a:r>
              <a:rPr lang="fr-FR" b="1" dirty="0" smtClean="0">
                <a:solidFill>
                  <a:srgbClr val="FF0000"/>
                </a:solidFill>
              </a:rPr>
              <a:t>acceptation du risque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par les 3 plongeurs,  plongée entre amis hors structure. </a:t>
            </a:r>
            <a:endParaRPr lang="fr-FR" sz="10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sz="1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Jugement : Tribunal juge le E3 </a:t>
            </a:r>
            <a:r>
              <a:rPr lang="fr-FR" b="1" dirty="0" smtClean="0">
                <a:solidFill>
                  <a:srgbClr val="FF0000"/>
                </a:solidFill>
              </a:rPr>
              <a:t>coupable </a:t>
            </a:r>
            <a:endParaRPr lang="fr-F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sz="5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1028700" lvl="1">
              <a:buFontTx/>
              <a:buChar char="-"/>
            </a:pPr>
            <a:r>
              <a:rPr lang="fr-FR" sz="1600" dirty="0" smtClean="0">
                <a:solidFill>
                  <a:schemeClr val="accent6">
                    <a:lumMod val="75000"/>
                  </a:schemeClr>
                </a:solidFill>
              </a:rPr>
              <a:t>18 mois de prison assortis de sursis </a:t>
            </a:r>
          </a:p>
          <a:p>
            <a:pPr marL="1028700" lvl="1">
              <a:buFontTx/>
              <a:buChar char="-"/>
            </a:pPr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fr-FR" sz="1600" dirty="0" smtClean="0">
                <a:solidFill>
                  <a:schemeClr val="accent6">
                    <a:lumMod val="75000"/>
                  </a:schemeClr>
                </a:solidFill>
              </a:rPr>
              <a:t>nterdiction d’encadrer des plongées pendant 5 ans</a:t>
            </a:r>
          </a:p>
          <a:p>
            <a:pPr marL="1028700" lvl="1">
              <a:buFontTx/>
              <a:buChar char="-"/>
            </a:pPr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fr-FR" sz="1600" dirty="0" smtClean="0">
                <a:solidFill>
                  <a:schemeClr val="accent6">
                    <a:lumMod val="75000"/>
                  </a:schemeClr>
                </a:solidFill>
              </a:rPr>
              <a:t>erser un € symbolique de dommages et intérêts à la famille des victimes </a:t>
            </a:r>
            <a:endParaRPr lang="fr-FR" sz="16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sz="1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« Le pénal tient le civil en l’état » =&gt;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réparation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du préjudice subi en raison de l'infraction pénale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fr-FR" sz="5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Disciplinaire ? =&gt; faute au regard des règlements .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Ex : sanction  FFESSM 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1412776"/>
            <a:ext cx="1532086" cy="1440160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de-DE" smtClean="0"/>
              <a:t>Initial MF1- TREVOUX-  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idx="12"/>
          </p:nvPr>
        </p:nvSpPr>
        <p:spPr>
          <a:xfrm>
            <a:off x="457200" y="6245225"/>
            <a:ext cx="2128838" cy="471488"/>
          </a:xfrm>
        </p:spPr>
        <p:txBody>
          <a:bodyPr/>
          <a:lstStyle/>
          <a:p>
            <a:r>
              <a:rPr lang="fr-FR" smtClean="0">
                <a:solidFill>
                  <a:schemeClr val="accent2">
                    <a:lumMod val="75000"/>
                  </a:schemeClr>
                </a:solidFill>
              </a:rPr>
              <a:t>09/12/2018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Espace réservé du pied de page 3"/>
          <p:cNvSpPr txBox="1">
            <a:spLocks/>
          </p:cNvSpPr>
          <p:nvPr/>
        </p:nvSpPr>
        <p:spPr bwMode="auto">
          <a:xfrm>
            <a:off x="7485074" y="6336802"/>
            <a:ext cx="1333249" cy="33538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kern="1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Lucida Sans Unicode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Sylvie </a:t>
            </a:r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</a:rPr>
              <a:t>Boully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57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1" y="116633"/>
            <a:ext cx="8856985" cy="720080"/>
          </a:xfrm>
        </p:spPr>
        <p:txBody>
          <a:bodyPr anchor="ctr"/>
          <a:lstStyle/>
          <a:p>
            <a:r>
              <a:rPr lang="fr-FR" sz="4200" dirty="0" smtClean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chemeClr val="bg1"/>
                  </a:glow>
                  <a:innerShdw blurRad="533400" dist="1092200" dir="9420000">
                    <a:prstClr val="black">
                      <a:alpha val="58000"/>
                    </a:prstClr>
                  </a:innerShdw>
                  <a:reflection blurRad="6350" stA="60000" endA="900" endPos="58000" dir="5400000" sy="-100000" algn="bl" rotWithShape="0"/>
                </a:effectLst>
              </a:rPr>
              <a:t>RESPONSABILITE PENALE ENGAGEE</a:t>
            </a:r>
            <a:endParaRPr lang="fr-FR" sz="4200" dirty="0">
              <a:solidFill>
                <a:schemeClr val="accent6">
                  <a:lumMod val="75000"/>
                </a:schemeClr>
              </a:solidFill>
              <a:effectLst>
                <a:glow rad="127000">
                  <a:schemeClr val="bg1"/>
                </a:glow>
                <a:innerShdw blurRad="533400" dist="1092200" dir="9420000">
                  <a:prstClr val="black">
                    <a:alpha val="58000"/>
                  </a:prst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72095" y="2248415"/>
            <a:ext cx="2214203" cy="81617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spcBef>
                <a:spcPts val="0"/>
              </a:spcBef>
            </a:pP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Volontaire</a:t>
            </a:r>
          </a:p>
          <a:p>
            <a:pPr marL="0" indent="0" algn="ctr">
              <a:spcBef>
                <a:spcPts val="0"/>
              </a:spcBef>
            </a:pPr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</a:rPr>
              <a:t>Homicide, vol</a:t>
            </a:r>
            <a:r>
              <a:rPr lang="is-IS" sz="1800" b="1" dirty="0" smtClean="0">
                <a:solidFill>
                  <a:schemeClr val="accent6">
                    <a:lumMod val="75000"/>
                  </a:schemeClr>
                </a:solidFill>
              </a:rPr>
              <a:t>…</a:t>
            </a: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fr-FR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Explosion 1 3"/>
          <p:cNvSpPr/>
          <p:nvPr/>
        </p:nvSpPr>
        <p:spPr bwMode="auto">
          <a:xfrm>
            <a:off x="386918" y="994673"/>
            <a:ext cx="2551847" cy="1440160"/>
          </a:xfrm>
          <a:prstGeom prst="irregularSeal1">
            <a:avLst/>
          </a:prstGeom>
          <a:solidFill>
            <a:srgbClr val="F759FF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  <a:ea typeface="ＭＳ Ｐゴシック" charset="0"/>
                <a:cs typeface="Lucida Sans Unicode" charset="0"/>
              </a:rPr>
              <a:t>VIOLATION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ＭＳ Ｐゴシック" charset="0"/>
                <a:cs typeface="Lucida Sans Unicode" charset="0"/>
              </a:rPr>
              <a:t>LOI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charset="0"/>
              <a:ea typeface="ＭＳ Ｐゴシック" charset="0"/>
              <a:cs typeface="Lucida Sans Unicode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3623677" y="1141055"/>
            <a:ext cx="2645454" cy="999997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</a:pPr>
            <a:r>
              <a:rPr lang="fr-FR" sz="2800" b="1" kern="0" dirty="0" smtClean="0">
                <a:solidFill>
                  <a:schemeClr val="accent6">
                    <a:lumMod val="75000"/>
                  </a:schemeClr>
                </a:solidFill>
              </a:rPr>
              <a:t>INFRACTION</a:t>
            </a:r>
          </a:p>
          <a:p>
            <a:pPr marL="0" indent="0" algn="ctr">
              <a:spcBef>
                <a:spcPts val="0"/>
              </a:spcBef>
            </a:pPr>
            <a:r>
              <a:rPr lang="fr-FR" sz="1800" b="1" kern="0" dirty="0" smtClean="0">
                <a:solidFill>
                  <a:schemeClr val="accent6">
                    <a:lumMod val="75000"/>
                  </a:schemeClr>
                </a:solidFill>
              </a:rPr>
              <a:t>Crime, délit, contravention</a:t>
            </a:r>
            <a:endParaRPr lang="fr-FR" sz="18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5706484" y="2251049"/>
            <a:ext cx="2755748" cy="82954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</a:pPr>
            <a:r>
              <a:rPr lang="fr-FR" sz="2400" b="1" kern="0" dirty="0" smtClean="0">
                <a:solidFill>
                  <a:schemeClr val="accent6">
                    <a:lumMod val="75000"/>
                  </a:schemeClr>
                </a:solidFill>
              </a:rPr>
              <a:t>Involontaire</a:t>
            </a:r>
          </a:p>
          <a:p>
            <a:pPr marL="0" indent="0" algn="ctr">
              <a:spcBef>
                <a:spcPts val="0"/>
              </a:spcBef>
            </a:pPr>
            <a:r>
              <a:rPr lang="fr-FR" sz="1800" b="1" kern="0" dirty="0" smtClean="0">
                <a:solidFill>
                  <a:schemeClr val="accent6">
                    <a:lumMod val="75000"/>
                  </a:schemeClr>
                </a:solidFill>
              </a:rPr>
              <a:t>Blessure, homicide</a:t>
            </a:r>
            <a:r>
              <a:rPr lang="is-IS" sz="1800" b="1" kern="0" dirty="0" smtClean="0">
                <a:solidFill>
                  <a:schemeClr val="accent6">
                    <a:lumMod val="75000"/>
                  </a:schemeClr>
                </a:solidFill>
              </a:rPr>
              <a:t>…</a:t>
            </a:r>
            <a:endParaRPr lang="fr-FR" sz="18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auto">
          <a:xfrm>
            <a:off x="5220072" y="3156906"/>
            <a:ext cx="3539285" cy="1448792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</a:pPr>
            <a:r>
              <a:rPr lang="fr-FR" sz="1800" b="1" kern="0" dirty="0" smtClean="0">
                <a:solidFill>
                  <a:schemeClr val="accent6">
                    <a:lumMod val="75000"/>
                  </a:schemeClr>
                </a:solidFill>
              </a:rPr>
              <a:t>Maladresse, Imprudence,</a:t>
            </a:r>
          </a:p>
          <a:p>
            <a:pPr marL="0" indent="0" algn="ctr">
              <a:spcBef>
                <a:spcPts val="0"/>
              </a:spcBef>
            </a:pPr>
            <a:r>
              <a:rPr lang="fr-FR" sz="1800" b="1" kern="0" dirty="0" smtClean="0">
                <a:solidFill>
                  <a:schemeClr val="accent6">
                    <a:lumMod val="75000"/>
                  </a:schemeClr>
                </a:solidFill>
              </a:rPr>
              <a:t>Inattention, Négligence</a:t>
            </a:r>
          </a:p>
          <a:p>
            <a:pPr marL="0" indent="0" algn="ctr">
              <a:spcBef>
                <a:spcPts val="0"/>
              </a:spcBef>
            </a:pPr>
            <a:r>
              <a:rPr lang="fr-FR" sz="1800" b="1" kern="0" dirty="0" smtClean="0">
                <a:solidFill>
                  <a:srgbClr val="FF0000"/>
                </a:solidFill>
              </a:rPr>
              <a:t>Manquement à une obligation de sécurité ou de prudence par la loi ou le règlement</a:t>
            </a:r>
            <a:r>
              <a:rPr lang="fr-FR" sz="1800" b="1" kern="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0" indent="0" algn="ctr"/>
            <a:endParaRPr lang="fr-FR" sz="20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55593" y="4600499"/>
            <a:ext cx="1979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</a:rPr>
              <a:t>Art. 221-6 , 221-19 222-20, 222-21</a:t>
            </a:r>
            <a:endParaRPr lang="fr-FR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riangle 20"/>
          <p:cNvSpPr/>
          <p:nvPr/>
        </p:nvSpPr>
        <p:spPr bwMode="auto">
          <a:xfrm>
            <a:off x="2991700" y="5402471"/>
            <a:ext cx="3497332" cy="973621"/>
          </a:xfrm>
          <a:prstGeom prst="triangle">
            <a:avLst/>
          </a:prstGeom>
          <a:solidFill>
            <a:srgbClr val="F75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</a:rPr>
              <a:t>SANCTIONS</a:t>
            </a:r>
            <a:endParaRPr lang="fr-F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Lucida Sans Unicode" charset="0"/>
            </a:endParaRP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 bwMode="auto">
          <a:xfrm>
            <a:off x="6269131" y="4952223"/>
            <a:ext cx="2640993" cy="1183551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</a:pPr>
            <a:r>
              <a:rPr lang="fr-FR" sz="1800" b="1" kern="0" dirty="0" smtClean="0">
                <a:solidFill>
                  <a:schemeClr val="accent6">
                    <a:lumMod val="75000"/>
                  </a:schemeClr>
                </a:solidFill>
              </a:rPr>
              <a:t>Amende</a:t>
            </a:r>
          </a:p>
          <a:p>
            <a:pPr marL="0" indent="0" algn="ctr">
              <a:spcBef>
                <a:spcPts val="0"/>
              </a:spcBef>
            </a:pPr>
            <a:r>
              <a:rPr lang="fr-FR" sz="1800" b="1" kern="0" dirty="0" smtClean="0">
                <a:solidFill>
                  <a:schemeClr val="accent6">
                    <a:lumMod val="75000"/>
                  </a:schemeClr>
                </a:solidFill>
              </a:rPr>
              <a:t>Confiscation biens</a:t>
            </a:r>
          </a:p>
          <a:p>
            <a:pPr marL="0" indent="0" algn="ctr">
              <a:spcBef>
                <a:spcPts val="0"/>
              </a:spcBef>
            </a:pPr>
            <a:r>
              <a:rPr lang="fr-FR" sz="1800" b="1" kern="0" dirty="0" smtClean="0">
                <a:solidFill>
                  <a:schemeClr val="accent6">
                    <a:lumMod val="75000"/>
                  </a:schemeClr>
                </a:solidFill>
              </a:rPr>
              <a:t>Prison</a:t>
            </a:r>
          </a:p>
          <a:p>
            <a:pPr marL="0" indent="0" algn="ctr">
              <a:spcBef>
                <a:spcPts val="0"/>
              </a:spcBef>
            </a:pPr>
            <a:r>
              <a:rPr lang="fr-FR" sz="1800" b="1" kern="0" dirty="0" smtClean="0">
                <a:solidFill>
                  <a:schemeClr val="accent6">
                    <a:lumMod val="75000"/>
                  </a:schemeClr>
                </a:solidFill>
              </a:rPr>
              <a:t>Interdiction pratique</a:t>
            </a:r>
            <a:endParaRPr lang="fr-FR" sz="18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96" y="2837681"/>
            <a:ext cx="1624552" cy="1421483"/>
          </a:xfrm>
          <a:prstGeom prst="rect">
            <a:avLst/>
          </a:prstGeom>
        </p:spPr>
      </p:pic>
      <p:sp>
        <p:nvSpPr>
          <p:cNvPr id="25" name="Espace réservé du contenu 2"/>
          <p:cNvSpPr txBox="1">
            <a:spLocks/>
          </p:cNvSpPr>
          <p:nvPr/>
        </p:nvSpPr>
        <p:spPr bwMode="auto">
          <a:xfrm>
            <a:off x="3578337" y="4682010"/>
            <a:ext cx="2433824" cy="643431"/>
          </a:xfrm>
          <a:prstGeom prst="rect">
            <a:avLst/>
          </a:prstGeom>
          <a:solidFill>
            <a:srgbClr val="F759FF"/>
          </a:solidFill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b="1" kern="0" dirty="0" smtClean="0">
                <a:solidFill>
                  <a:schemeClr val="accent6">
                    <a:lumMod val="75000"/>
                  </a:schemeClr>
                </a:solidFill>
              </a:rPr>
              <a:t>COUPABLE</a:t>
            </a:r>
            <a:endParaRPr lang="fr-FR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609" y="5275841"/>
            <a:ext cx="1074594" cy="1148989"/>
          </a:xfrm>
          <a:prstGeom prst="rect">
            <a:avLst/>
          </a:prstGeom>
        </p:spPr>
      </p:pic>
      <p:cxnSp>
        <p:nvCxnSpPr>
          <p:cNvPr id="14" name="Connecteur droit avec flèche 13"/>
          <p:cNvCxnSpPr/>
          <p:nvPr/>
        </p:nvCxnSpPr>
        <p:spPr bwMode="auto">
          <a:xfrm>
            <a:off x="4946404" y="2248415"/>
            <a:ext cx="0" cy="235208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Espace réservé de la date 1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fr-FR" smtClean="0"/>
              <a:t>09/12/2018</a:t>
            </a:r>
            <a:endParaRPr lang="fr-FR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2">
                    <a:lumMod val="75000"/>
                  </a:schemeClr>
                </a:solidFill>
              </a:rPr>
              <a:t>Initial MF1- TREVOUX-  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Espace réservé de la date 8"/>
          <p:cNvSpPr txBox="1">
            <a:spLocks/>
          </p:cNvSpPr>
          <p:nvPr/>
        </p:nvSpPr>
        <p:spPr bwMode="auto">
          <a:xfrm>
            <a:off x="609600" y="6397625"/>
            <a:ext cx="2128838" cy="4714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400" kern="1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Lucida Sans Unicode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r>
              <a:rPr lang="fr-FR" smtClean="0">
                <a:solidFill>
                  <a:schemeClr val="accent2">
                    <a:lumMod val="75000"/>
                  </a:schemeClr>
                </a:solidFill>
              </a:rPr>
              <a:t>09/12/2018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Espace réservé du pied de page 3"/>
          <p:cNvSpPr txBox="1">
            <a:spLocks/>
          </p:cNvSpPr>
          <p:nvPr/>
        </p:nvSpPr>
        <p:spPr bwMode="auto">
          <a:xfrm>
            <a:off x="7485074" y="6336802"/>
            <a:ext cx="1333249" cy="33538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kern="1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Lucida Sans Unicode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Sylvie </a:t>
            </a:r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</a:rPr>
              <a:t>Boully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75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 animBg="1"/>
      <p:bldP spid="4" grpId="0" animBg="1"/>
      <p:bldP spid="7" grpId="0" animBg="1"/>
      <p:bldP spid="8" grpId="0" animBg="1"/>
      <p:bldP spid="13" grpId="1" uiExpand="1" build="allAtOnce" animBg="1"/>
      <p:bldP spid="21" grpId="0" animBg="1"/>
      <p:bldP spid="22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116633"/>
            <a:ext cx="9144000" cy="720080"/>
          </a:xfrm>
        </p:spPr>
        <p:txBody>
          <a:bodyPr anchor="ctr"/>
          <a:lstStyle/>
          <a:p>
            <a:r>
              <a:rPr lang="fr-FR" sz="4000" dirty="0" smtClean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chemeClr val="bg1"/>
                  </a:glow>
                  <a:innerShdw blurRad="533400" dist="1092200" dir="9420000">
                    <a:prstClr val="black">
                      <a:alpha val="58000"/>
                    </a:prstClr>
                  </a:innerShdw>
                  <a:reflection blurRad="6350" stA="60000" endA="900" endPos="58000" dir="5400000" sy="-100000" algn="bl" rotWithShape="0"/>
                </a:effectLst>
              </a:rPr>
              <a:t>MISE EN DANGER DELIBERE D’AUTRUI</a:t>
            </a:r>
            <a:endParaRPr lang="fr-FR" sz="4000" dirty="0">
              <a:solidFill>
                <a:schemeClr val="accent6">
                  <a:lumMod val="75000"/>
                </a:schemeClr>
              </a:solidFill>
              <a:effectLst>
                <a:glow rad="127000">
                  <a:schemeClr val="bg1"/>
                </a:glow>
                <a:innerShdw blurRad="533400" dist="1092200" dir="9420000">
                  <a:prstClr val="black">
                    <a:alpha val="58000"/>
                  </a:prst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345" y="1223350"/>
            <a:ext cx="1300781" cy="1138183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12185" y="2618525"/>
            <a:ext cx="8719629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200" b="1" dirty="0" smtClean="0">
                <a:solidFill>
                  <a:schemeClr val="accent6">
                    <a:lumMod val="75000"/>
                  </a:schemeClr>
                </a:solidFill>
              </a:rPr>
              <a:t>Violation délibérée d’une obligation </a:t>
            </a:r>
          </a:p>
          <a:p>
            <a:pPr algn="ctr"/>
            <a:r>
              <a:rPr lang="fr-FR" sz="2200" b="1" dirty="0" smtClean="0">
                <a:solidFill>
                  <a:schemeClr val="accent6">
                    <a:lumMod val="75000"/>
                  </a:schemeClr>
                </a:solidFill>
              </a:rPr>
              <a:t>de sécurité ou de prudence </a:t>
            </a:r>
          </a:p>
          <a:p>
            <a:pPr algn="ctr"/>
            <a:r>
              <a:rPr lang="fr-FR" sz="2200" b="1" dirty="0" smtClean="0">
                <a:solidFill>
                  <a:schemeClr val="accent6">
                    <a:lumMod val="75000"/>
                  </a:schemeClr>
                </a:solidFill>
              </a:rPr>
              <a:t>imposée par la loi ou le règlement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37524" y="4138748"/>
            <a:ext cx="7714967" cy="43088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200" b="1" dirty="0" smtClean="0">
                <a:solidFill>
                  <a:schemeClr val="accent6">
                    <a:lumMod val="75000"/>
                  </a:schemeClr>
                </a:solidFill>
              </a:rPr>
              <a:t>Ce délit peut être sanctionné sans préjudice constaté </a:t>
            </a:r>
            <a:endParaRPr lang="fr-FR" sz="22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86199" y="4797152"/>
            <a:ext cx="80662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solidFill>
                  <a:schemeClr val="accent6">
                    <a:lumMod val="75000"/>
                  </a:schemeClr>
                </a:solidFill>
              </a:rPr>
              <a:t>Exemples :</a:t>
            </a:r>
            <a:endParaRPr lang="fr-FR" sz="2200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fr-FR" sz="2200" dirty="0" smtClean="0">
                <a:solidFill>
                  <a:schemeClr val="accent6">
                    <a:lumMod val="75000"/>
                  </a:schemeClr>
                </a:solidFill>
              </a:rPr>
              <a:t>- Réalisation d’un baptême avec 2  personnes</a:t>
            </a:r>
          </a:p>
          <a:p>
            <a:pPr lvl="1"/>
            <a:r>
              <a:rPr lang="fr-FR" sz="2200" dirty="0" smtClean="0">
                <a:solidFill>
                  <a:schemeClr val="accent6">
                    <a:lumMod val="75000"/>
                  </a:schemeClr>
                </a:solidFill>
              </a:rPr>
              <a:t>- Encadrement de 2 N2 au delà de 40 m pour un E3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087387"/>
            <a:ext cx="525342" cy="482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2414" y="1529212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Art 223-1 du code pénal</a:t>
            </a:r>
            <a:endParaRPr lang="fr-FR" dirty="0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2">
                    <a:lumMod val="75000"/>
                  </a:schemeClr>
                </a:solidFill>
              </a:rPr>
              <a:t>Initial MF1- TREVOUX-  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Espace réservé de la date 8"/>
          <p:cNvSpPr>
            <a:spLocks noGrp="1"/>
          </p:cNvSpPr>
          <p:nvPr>
            <p:ph type="dt" idx="12"/>
          </p:nvPr>
        </p:nvSpPr>
        <p:spPr>
          <a:xfrm>
            <a:off x="457200" y="6245225"/>
            <a:ext cx="2128838" cy="471488"/>
          </a:xfrm>
        </p:spPr>
        <p:txBody>
          <a:bodyPr/>
          <a:lstStyle/>
          <a:p>
            <a:r>
              <a:rPr lang="fr-FR" smtClean="0">
                <a:solidFill>
                  <a:schemeClr val="accent2">
                    <a:lumMod val="75000"/>
                  </a:schemeClr>
                </a:solidFill>
              </a:rPr>
              <a:t>09/12/2018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Espace réservé du pied de page 3"/>
          <p:cNvSpPr txBox="1">
            <a:spLocks/>
          </p:cNvSpPr>
          <p:nvPr/>
        </p:nvSpPr>
        <p:spPr bwMode="auto">
          <a:xfrm>
            <a:off x="7485074" y="6336802"/>
            <a:ext cx="1333249" cy="33538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kern="1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Lucida Sans Unicode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Sylvie </a:t>
            </a:r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</a:rPr>
              <a:t>Boully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41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3"/>
            <a:ext cx="5364088" cy="720080"/>
          </a:xfrm>
        </p:spPr>
        <p:txBody>
          <a:bodyPr anchor="ctr"/>
          <a:lstStyle/>
          <a:p>
            <a:r>
              <a:rPr lang="fr-FR" sz="4000" dirty="0" smtClean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chemeClr val="bg1"/>
                  </a:glow>
                  <a:innerShdw blurRad="533400" dist="1092200" dir="9420000">
                    <a:prstClr val="black">
                      <a:alpha val="58000"/>
                    </a:prstClr>
                  </a:innerShdw>
                  <a:reflection blurRad="6350" stA="60000" endA="900" endPos="58000" dir="5400000" sy="-100000" algn="bl" rotWithShape="0"/>
                </a:effectLst>
              </a:rPr>
              <a:t>RISQUE « ACCEPTE »</a:t>
            </a:r>
            <a:endParaRPr lang="fr-FR" sz="4000" dirty="0">
              <a:solidFill>
                <a:schemeClr val="accent6">
                  <a:lumMod val="75000"/>
                </a:schemeClr>
              </a:solidFill>
              <a:effectLst>
                <a:glow rad="127000">
                  <a:schemeClr val="bg1"/>
                </a:glow>
                <a:innerShdw blurRad="533400" dist="1092200" dir="9420000">
                  <a:prstClr val="black">
                    <a:alpha val="58000"/>
                  </a:prst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1" y="1124744"/>
            <a:ext cx="7524513" cy="4521200"/>
          </a:xfrm>
        </p:spPr>
        <p:txBody>
          <a:bodyPr/>
          <a:lstStyle/>
          <a:p>
            <a:endParaRPr lang="fr-FR" sz="20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La théorie de l’acceptation des risques 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n’est plus appliquée</a:t>
            </a:r>
          </a:p>
          <a:p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Ecartée par la jurisprudence* </a:t>
            </a:r>
          </a:p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en cas de pratique de loisir</a:t>
            </a:r>
          </a:p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      *</a:t>
            </a:r>
            <a:r>
              <a:rPr lang="fr-FR" sz="2400" dirty="0" err="1" smtClean="0">
                <a:solidFill>
                  <a:schemeClr val="accent6">
                    <a:lumMod val="75000"/>
                  </a:schemeClr>
                </a:solidFill>
              </a:rPr>
              <a:t>Cass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. Civ.2, 28 mars 2002, II, n°67, P54</a:t>
            </a:r>
            <a:endParaRPr lang="fr-F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2">
                    <a:lumMod val="75000"/>
                  </a:schemeClr>
                </a:solidFill>
              </a:rPr>
              <a:t>Initial MF1- TREVOUX-  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idx="12"/>
          </p:nvPr>
        </p:nvSpPr>
        <p:spPr>
          <a:xfrm>
            <a:off x="457200" y="6245225"/>
            <a:ext cx="2128838" cy="471488"/>
          </a:xfrm>
        </p:spPr>
        <p:txBody>
          <a:bodyPr/>
          <a:lstStyle/>
          <a:p>
            <a:r>
              <a:rPr lang="fr-FR" smtClean="0">
                <a:solidFill>
                  <a:schemeClr val="accent2">
                    <a:lumMod val="75000"/>
                  </a:schemeClr>
                </a:solidFill>
              </a:rPr>
              <a:t>09/12/2018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Espace réservé du pied de page 3"/>
          <p:cNvSpPr txBox="1">
            <a:spLocks/>
          </p:cNvSpPr>
          <p:nvPr/>
        </p:nvSpPr>
        <p:spPr bwMode="auto">
          <a:xfrm>
            <a:off x="7485074" y="6336802"/>
            <a:ext cx="1333249" cy="33538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kern="1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Lucida Sans Unicode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Sylvie </a:t>
            </a:r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</a:rPr>
              <a:t>Boully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4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3"/>
            <a:ext cx="9144000" cy="720080"/>
          </a:xfrm>
        </p:spPr>
        <p:txBody>
          <a:bodyPr anchor="ctr"/>
          <a:lstStyle/>
          <a:p>
            <a:r>
              <a:rPr lang="fr-FR" sz="4000" dirty="0" smtClean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chemeClr val="bg1"/>
                  </a:glow>
                  <a:innerShdw blurRad="533400" dist="1092200" dir="9420000">
                    <a:prstClr val="black">
                      <a:alpha val="58000"/>
                    </a:prstClr>
                  </a:innerShdw>
                  <a:reflection blurRad="6350" stA="60000" endA="900" endPos="58000" dir="5400000" sy="-100000" algn="bl" rotWithShape="0"/>
                </a:effectLst>
              </a:rPr>
              <a:t>DECHARGE DE RESPONSABILITE</a:t>
            </a:r>
            <a:endParaRPr lang="fr-FR" sz="4000" dirty="0">
              <a:solidFill>
                <a:schemeClr val="accent6">
                  <a:lumMod val="75000"/>
                </a:schemeClr>
              </a:solidFill>
              <a:effectLst>
                <a:glow rad="127000">
                  <a:schemeClr val="bg1"/>
                </a:glow>
                <a:innerShdw blurRad="533400" dist="1092200" dir="9420000">
                  <a:prstClr val="black">
                    <a:alpha val="58000"/>
                  </a:prst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9804"/>
            <a:ext cx="1872207" cy="187220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41363" y="1352648"/>
            <a:ext cx="6682743" cy="209288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Existe dans le droit anglo-saxon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fr-FR" sz="1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Signature de décharge de responsabilité des pratiquants =&gt; dédouanant les moniteurs et responsables de centre</a:t>
            </a:r>
          </a:p>
          <a:p>
            <a:endParaRPr lang="fr-FR" sz="1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Attestation de prise en compte des risques de l’activité par le plongeur = questionnaire avec cases à cocher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851220" y="3717032"/>
            <a:ext cx="6551898" cy="27084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N’existe pas dans le droit </a:t>
            </a:r>
            <a:r>
              <a:rPr lang="fr-FR" sz="2000" b="1" dirty="0" err="1" smtClean="0">
                <a:solidFill>
                  <a:schemeClr val="accent6">
                    <a:lumMod val="75000"/>
                  </a:schemeClr>
                </a:solidFill>
              </a:rPr>
              <a:t>germano-romain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(ex: France)</a:t>
            </a:r>
          </a:p>
          <a:p>
            <a:r>
              <a:rPr lang="fr-FR" sz="1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La décharge de responsabilité n’a aucune valeur .</a:t>
            </a:r>
          </a:p>
          <a:p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« Nous sommes toujours responsables de nos actes. »</a:t>
            </a:r>
          </a:p>
          <a:p>
            <a:endParaRPr lang="fr-FR" sz="2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Notice d’information sur les risques encourus </a:t>
            </a:r>
          </a:p>
          <a:p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= valeur de preuve que l’information a bien été donnée.</a:t>
            </a:r>
          </a:p>
          <a:p>
            <a:endParaRPr lang="fr-F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498913"/>
            <a:ext cx="1156611" cy="864096"/>
          </a:xfrm>
          <a:prstGeom prst="rect">
            <a:avLst/>
          </a:prstGeom>
        </p:spPr>
      </p:pic>
      <p:sp>
        <p:nvSpPr>
          <p:cNvPr id="12" name="Espace réservé du pied de page 1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2">
                    <a:lumMod val="75000"/>
                  </a:schemeClr>
                </a:solidFill>
              </a:rPr>
              <a:t>Initial MF1- TREVOUX-  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Espace réservé de la date 8"/>
          <p:cNvSpPr>
            <a:spLocks noGrp="1"/>
          </p:cNvSpPr>
          <p:nvPr>
            <p:ph type="dt" idx="12"/>
          </p:nvPr>
        </p:nvSpPr>
        <p:spPr>
          <a:xfrm>
            <a:off x="457200" y="6245225"/>
            <a:ext cx="2128838" cy="471488"/>
          </a:xfrm>
        </p:spPr>
        <p:txBody>
          <a:bodyPr/>
          <a:lstStyle/>
          <a:p>
            <a:r>
              <a:rPr lang="fr-FR" smtClean="0">
                <a:solidFill>
                  <a:schemeClr val="accent2">
                    <a:lumMod val="75000"/>
                  </a:schemeClr>
                </a:solidFill>
              </a:rPr>
              <a:t>09/12/2018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Espace réservé du pied de page 3"/>
          <p:cNvSpPr txBox="1">
            <a:spLocks/>
          </p:cNvSpPr>
          <p:nvPr/>
        </p:nvSpPr>
        <p:spPr bwMode="auto">
          <a:xfrm>
            <a:off x="7485074" y="6336802"/>
            <a:ext cx="1333249" cy="33538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kern="1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Lucida Sans Unicode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Sylvie </a:t>
            </a:r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</a:rPr>
              <a:t>Boully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4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3"/>
            <a:ext cx="8424105" cy="720080"/>
          </a:xfrm>
        </p:spPr>
        <p:txBody>
          <a:bodyPr anchor="ctr"/>
          <a:lstStyle/>
          <a:p>
            <a:r>
              <a:rPr lang="fr-FR" sz="4000" smtClean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chemeClr val="bg1"/>
                  </a:glow>
                  <a:innerShdw blurRad="533400" dist="1092200" dir="9420000">
                    <a:prstClr val="black">
                      <a:alpha val="58000"/>
                    </a:prstClr>
                  </a:innerShdw>
                  <a:reflection blurRad="6350" stA="60000" endA="900" endPos="58000" dir="5400000" sy="-100000" algn="bl" rotWithShape="0"/>
                </a:effectLst>
              </a:rPr>
              <a:t>RESPONSABILITE &amp; ASSURANCES</a:t>
            </a:r>
            <a:endParaRPr lang="fr-FR" sz="4000" dirty="0">
              <a:solidFill>
                <a:schemeClr val="accent6">
                  <a:lumMod val="75000"/>
                </a:schemeClr>
              </a:solidFill>
              <a:effectLst>
                <a:glow rad="127000">
                  <a:schemeClr val="bg1"/>
                </a:glow>
                <a:innerShdw blurRad="533400" dist="1092200" dir="9420000">
                  <a:prstClr val="black">
                    <a:alpha val="58000"/>
                  </a:prst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9267" y="1124744"/>
            <a:ext cx="8224838" cy="4521200"/>
          </a:xfrm>
        </p:spPr>
        <p:txBody>
          <a:bodyPr/>
          <a:lstStyle/>
          <a:p>
            <a:endParaRPr lang="fr-FR" sz="2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55576" y="1301171"/>
            <a:ext cx="213578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PAS DE TIERS RESPONSABLE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803128" y="2186574"/>
            <a:ext cx="2088232" cy="39703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b="1" dirty="0" smtClean="0"/>
          </a:p>
          <a:p>
            <a:pPr algn="ctr"/>
            <a:endParaRPr lang="fr-FR" b="1" dirty="0" smtClean="0"/>
          </a:p>
          <a:p>
            <a:pPr algn="ctr"/>
            <a:r>
              <a:rPr lang="fr-FR" b="1" dirty="0" smtClean="0"/>
              <a:t>DOMMAGES CORPORELS</a:t>
            </a:r>
          </a:p>
          <a:p>
            <a:pPr algn="ctr"/>
            <a:endParaRPr lang="fr-FR" b="1" dirty="0" smtClean="0"/>
          </a:p>
          <a:p>
            <a:pPr algn="ctr"/>
            <a:endParaRPr lang="fr-FR" b="1" dirty="0" smtClean="0"/>
          </a:p>
          <a:p>
            <a:pPr algn="ctr"/>
            <a:endParaRPr lang="fr-FR" b="1" dirty="0" smtClean="0"/>
          </a:p>
          <a:p>
            <a:pPr algn="ctr"/>
            <a:endParaRPr lang="fr-FR" b="1" dirty="0"/>
          </a:p>
          <a:p>
            <a:pPr algn="ctr"/>
            <a:r>
              <a:rPr lang="fr-FR" b="1" dirty="0" smtClean="0"/>
              <a:t>A CHARGE DE LA VICTIME</a:t>
            </a:r>
          </a:p>
          <a:p>
            <a:pPr algn="ctr"/>
            <a:r>
              <a:rPr lang="fr-FR" b="1" dirty="0" smtClean="0"/>
              <a:t> </a:t>
            </a:r>
          </a:p>
          <a:p>
            <a:pPr algn="ctr"/>
            <a:r>
              <a:rPr lang="fr-FR" b="1" dirty="0" smtClean="0"/>
              <a:t>SAUF SI 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Assurance Individuelle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 bwMode="auto">
          <a:xfrm>
            <a:off x="1835696" y="3501008"/>
            <a:ext cx="0" cy="84330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ZoneTexte 15"/>
          <p:cNvSpPr txBox="1"/>
          <p:nvPr/>
        </p:nvSpPr>
        <p:spPr>
          <a:xfrm>
            <a:off x="3372485" y="2186574"/>
            <a:ext cx="2261471" cy="3970318"/>
          </a:xfrm>
          <a:prstGeom prst="rect">
            <a:avLst/>
          </a:prstGeom>
          <a:gradFill>
            <a:lin ang="21594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b="1" dirty="0" smtClean="0"/>
          </a:p>
          <a:p>
            <a:pPr algn="ctr"/>
            <a:r>
              <a:rPr lang="fr-FR" b="1" dirty="0"/>
              <a:t>CIVIL</a:t>
            </a:r>
          </a:p>
          <a:p>
            <a:pPr algn="ctr"/>
            <a:endParaRPr lang="fr-FR" b="1" dirty="0" smtClean="0"/>
          </a:p>
          <a:p>
            <a:pPr algn="ctr"/>
            <a:endParaRPr lang="fr-FR" b="1" dirty="0" smtClean="0"/>
          </a:p>
          <a:p>
            <a:pPr algn="ctr"/>
            <a:r>
              <a:rPr lang="fr-FR" b="1" dirty="0" smtClean="0"/>
              <a:t>DOMMAGES</a:t>
            </a:r>
          </a:p>
          <a:p>
            <a:pPr algn="ctr"/>
            <a:r>
              <a:rPr lang="fr-FR" b="1" dirty="0" smtClean="0"/>
              <a:t> </a:t>
            </a:r>
          </a:p>
          <a:p>
            <a:pPr algn="ctr"/>
            <a:endParaRPr lang="fr-FR" b="1" dirty="0" smtClean="0"/>
          </a:p>
          <a:p>
            <a:pPr algn="ctr"/>
            <a:endParaRPr lang="fr-FR" b="1" dirty="0"/>
          </a:p>
          <a:p>
            <a:pPr algn="ctr"/>
            <a:r>
              <a:rPr lang="fr-FR" b="1" dirty="0" smtClean="0"/>
              <a:t>RESPONSABLE</a:t>
            </a:r>
          </a:p>
          <a:p>
            <a:pPr algn="ctr"/>
            <a:endParaRPr lang="fr-FR" b="1" dirty="0" smtClean="0"/>
          </a:p>
          <a:p>
            <a:pPr algn="ctr"/>
            <a:endParaRPr lang="fr-FR" b="1" dirty="0"/>
          </a:p>
          <a:p>
            <a:r>
              <a:rPr lang="fr-FR" b="1" dirty="0" smtClean="0">
                <a:solidFill>
                  <a:srgbClr val="FF0000"/>
                </a:solidFill>
              </a:rPr>
              <a:t> Assurance en RC</a:t>
            </a:r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b="1" dirty="0"/>
          </a:p>
          <a:p>
            <a:pPr algn="ctr"/>
            <a:r>
              <a:rPr lang="fr-FR" b="1" dirty="0" smtClean="0"/>
              <a:t>REPARATION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945726" y="2186574"/>
            <a:ext cx="2323303" cy="39703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b="1" dirty="0" smtClean="0"/>
          </a:p>
          <a:p>
            <a:pPr algn="ctr"/>
            <a:r>
              <a:rPr lang="fr-FR" b="1" dirty="0" smtClean="0"/>
              <a:t>PENAL</a:t>
            </a:r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r>
              <a:rPr lang="fr-FR" b="1" dirty="0" smtClean="0"/>
              <a:t>INFRACTION</a:t>
            </a:r>
            <a:endParaRPr lang="fr-FR" b="1" dirty="0"/>
          </a:p>
          <a:p>
            <a:pPr algn="ctr"/>
            <a:r>
              <a:rPr lang="fr-FR" b="1" dirty="0"/>
              <a:t> </a:t>
            </a:r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r>
              <a:rPr lang="fr-FR" b="1" dirty="0" smtClean="0"/>
              <a:t>COUPABLE</a:t>
            </a:r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 smtClean="0"/>
          </a:p>
          <a:p>
            <a:pPr algn="ctr"/>
            <a:endParaRPr lang="fr-FR" b="1" dirty="0"/>
          </a:p>
          <a:p>
            <a:pPr algn="ctr"/>
            <a:r>
              <a:rPr lang="fr-FR" b="1" dirty="0" smtClean="0"/>
              <a:t>SANCTIONS</a:t>
            </a:r>
          </a:p>
          <a:p>
            <a:pPr algn="ctr"/>
            <a:r>
              <a:rPr lang="fr-FR" b="1" dirty="0" smtClean="0"/>
              <a:t>(amende, prison)</a:t>
            </a:r>
            <a:endParaRPr lang="fr-FR" b="1" dirty="0"/>
          </a:p>
        </p:txBody>
      </p:sp>
      <p:cxnSp>
        <p:nvCxnSpPr>
          <p:cNvPr id="19" name="Connecteur droit avec flèche 18"/>
          <p:cNvCxnSpPr/>
          <p:nvPr/>
        </p:nvCxnSpPr>
        <p:spPr bwMode="auto">
          <a:xfrm>
            <a:off x="4422487" y="2808440"/>
            <a:ext cx="0" cy="542827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Connecteur droit avec flèche 20"/>
          <p:cNvCxnSpPr/>
          <p:nvPr/>
        </p:nvCxnSpPr>
        <p:spPr bwMode="auto">
          <a:xfrm>
            <a:off x="4422487" y="3699591"/>
            <a:ext cx="0" cy="740731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Connecteur droit avec flèche 21"/>
          <p:cNvCxnSpPr/>
          <p:nvPr/>
        </p:nvCxnSpPr>
        <p:spPr bwMode="auto">
          <a:xfrm>
            <a:off x="4422487" y="4797152"/>
            <a:ext cx="0" cy="99280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Connecteur droit avec flèche 25"/>
          <p:cNvCxnSpPr/>
          <p:nvPr/>
        </p:nvCxnSpPr>
        <p:spPr bwMode="auto">
          <a:xfrm>
            <a:off x="7101292" y="2831976"/>
            <a:ext cx="0" cy="542827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Connecteur droit avec flèche 26"/>
          <p:cNvCxnSpPr/>
          <p:nvPr/>
        </p:nvCxnSpPr>
        <p:spPr bwMode="auto">
          <a:xfrm>
            <a:off x="7101292" y="3699591"/>
            <a:ext cx="0" cy="740731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Connecteur droit avec flèche 27"/>
          <p:cNvCxnSpPr/>
          <p:nvPr/>
        </p:nvCxnSpPr>
        <p:spPr bwMode="auto">
          <a:xfrm>
            <a:off x="7101292" y="4797152"/>
            <a:ext cx="25186" cy="677007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ZoneTexte 29"/>
          <p:cNvSpPr txBox="1"/>
          <p:nvPr/>
        </p:nvSpPr>
        <p:spPr>
          <a:xfrm>
            <a:off x="3372485" y="1289180"/>
            <a:ext cx="489654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fr-FR" b="1" dirty="0" smtClean="0"/>
              <a:t>TIERS RESPONSABLE</a:t>
            </a:r>
          </a:p>
          <a:p>
            <a:pPr algn="ctr"/>
            <a:endParaRPr lang="fr-FR" b="1" dirty="0"/>
          </a:p>
        </p:txBody>
      </p:sp>
      <p:sp>
        <p:nvSpPr>
          <p:cNvPr id="36" name="Espace réservé du pied de page 3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2">
                    <a:lumMod val="75000"/>
                  </a:schemeClr>
                </a:solidFill>
              </a:rPr>
              <a:t>Initial MF1- TREVOUX-  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Espace réservé de la date 8"/>
          <p:cNvSpPr>
            <a:spLocks noGrp="1"/>
          </p:cNvSpPr>
          <p:nvPr>
            <p:ph type="dt" idx="12"/>
          </p:nvPr>
        </p:nvSpPr>
        <p:spPr>
          <a:xfrm>
            <a:off x="457200" y="6245225"/>
            <a:ext cx="2128838" cy="471488"/>
          </a:xfrm>
        </p:spPr>
        <p:txBody>
          <a:bodyPr/>
          <a:lstStyle/>
          <a:p>
            <a:r>
              <a:rPr lang="fr-FR" smtClean="0">
                <a:solidFill>
                  <a:schemeClr val="accent2">
                    <a:lumMod val="75000"/>
                  </a:schemeClr>
                </a:solidFill>
              </a:rPr>
              <a:t>09/12/2018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Espace réservé du pied de page 3"/>
          <p:cNvSpPr txBox="1">
            <a:spLocks/>
          </p:cNvSpPr>
          <p:nvPr/>
        </p:nvSpPr>
        <p:spPr bwMode="auto">
          <a:xfrm>
            <a:off x="7485074" y="6336802"/>
            <a:ext cx="1333249" cy="33538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kern="1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Lucida Sans Unicode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Sylvie </a:t>
            </a:r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</a:rPr>
              <a:t>Boully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9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92" y="1556792"/>
            <a:ext cx="8964488" cy="3212976"/>
          </a:xfrm>
          <a:noFill/>
          <a:ln>
            <a:noFill/>
          </a:ln>
        </p:spPr>
        <p:txBody>
          <a:bodyPr anchor="ctr"/>
          <a:lstStyle/>
          <a:p>
            <a:pPr algn="ctr"/>
            <a:r>
              <a:rPr lang="fr-FR" sz="4000" dirty="0" smtClean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bg1"/>
                  </a:glow>
                  <a:innerShdw blurRad="533400" dist="1092200" dir="9420000">
                    <a:prstClr val="black">
                      <a:alpha val="58000"/>
                    </a:prstClr>
                  </a:innerShdw>
                  <a:reflection blurRad="6350" stA="60000" endA="900" endPos="58000" dir="5400000" sy="-100000" algn="bl" rotWithShape="0"/>
                </a:effectLst>
              </a:rPr>
              <a:t>        </a:t>
            </a:r>
            <a:r>
              <a:rPr lang="fr-FR" sz="4000" dirty="0" smtClean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SOYEZ SEREIN !</a:t>
            </a:r>
            <a:br>
              <a:rPr lang="fr-FR" sz="4000" dirty="0" smtClean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</a:br>
            <a:r>
              <a:rPr lang="fr-FR" sz="4000" dirty="0" smtClean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/>
            </a:r>
            <a:br>
              <a:rPr lang="fr-FR" sz="4000" dirty="0" smtClean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</a:br>
            <a:r>
              <a:rPr lang="fr-FR" sz="4000" dirty="0" smtClean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Vous avez déjà pris l’habitude de respecter les </a:t>
            </a:r>
            <a:r>
              <a:rPr lang="fr-FR" sz="4000" dirty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règles de bonne conduite </a:t>
            </a:r>
            <a:br>
              <a:rPr lang="fr-FR" sz="4000" dirty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</a:br>
            <a:r>
              <a:rPr lang="is-IS" sz="4000" dirty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…</a:t>
            </a:r>
            <a:r>
              <a:rPr lang="fr-FR" sz="4000" dirty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de guide de </a:t>
            </a:r>
            <a:r>
              <a:rPr lang="fr-FR" sz="4000" dirty="0" smtClean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palanquée</a:t>
            </a:r>
            <a:br>
              <a:rPr lang="fr-FR" sz="4000" dirty="0" smtClean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</a:br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fr-FR" sz="4000" dirty="0" smtClean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/>
            </a:r>
            <a:br>
              <a:rPr lang="fr-FR" sz="4000" dirty="0" smtClean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</a:br>
            <a:r>
              <a:rPr lang="fr-FR" sz="4000" dirty="0" smtClean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Continuez à respecter </a:t>
            </a:r>
            <a:br>
              <a:rPr lang="fr-FR" sz="4000" dirty="0" smtClean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</a:br>
            <a:r>
              <a:rPr lang="fr-FR" sz="4000" dirty="0" smtClean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les réglementations du MF1 !</a:t>
            </a:r>
            <a:br>
              <a:rPr lang="fr-FR" sz="4000" dirty="0" smtClean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</a:br>
            <a:endParaRPr lang="fr-FR" sz="4000" dirty="0">
              <a:solidFill>
                <a:schemeClr val="accent2">
                  <a:lumMod val="75000"/>
                </a:schemeClr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2">
                    <a:lumMod val="75000"/>
                  </a:schemeClr>
                </a:solidFill>
              </a:rPr>
              <a:t>Initial MF1- TREVOUX-  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Espace réservé de la date 8"/>
          <p:cNvSpPr>
            <a:spLocks noGrp="1"/>
          </p:cNvSpPr>
          <p:nvPr>
            <p:ph type="dt" idx="12"/>
          </p:nvPr>
        </p:nvSpPr>
        <p:spPr>
          <a:xfrm>
            <a:off x="457200" y="6245225"/>
            <a:ext cx="2128838" cy="471488"/>
          </a:xfrm>
        </p:spPr>
        <p:txBody>
          <a:bodyPr/>
          <a:lstStyle/>
          <a:p>
            <a:r>
              <a:rPr lang="fr-FR" smtClean="0">
                <a:solidFill>
                  <a:schemeClr val="accent2">
                    <a:lumMod val="75000"/>
                  </a:schemeClr>
                </a:solidFill>
              </a:rPr>
              <a:t>09/12/2018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Espace réservé du pied de page 3"/>
          <p:cNvSpPr txBox="1">
            <a:spLocks/>
          </p:cNvSpPr>
          <p:nvPr/>
        </p:nvSpPr>
        <p:spPr bwMode="auto">
          <a:xfrm>
            <a:off x="7485074" y="6336802"/>
            <a:ext cx="1333249" cy="33538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kern="1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Lucida Sans Unicode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Sylvie </a:t>
            </a:r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</a:rPr>
              <a:t>Boully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04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5148064" cy="953344"/>
          </a:xfrm>
        </p:spPr>
        <p:txBody>
          <a:bodyPr anchor="ctr"/>
          <a:lstStyle/>
          <a:p>
            <a:pPr algn="ctr"/>
            <a:r>
              <a:rPr lang="fr-FR" sz="4000" dirty="0" smtClean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bg1"/>
                  </a:glow>
                  <a:innerShdw blurRad="533400" dist="1092200" dir="9420000">
                    <a:prstClr val="black">
                      <a:alpha val="58000"/>
                    </a:prstClr>
                  </a:innerShdw>
                  <a:reflection blurRad="6350" stA="60000" endA="900" endPos="58000" dir="5400000" sy="-100000" algn="bl" rotWithShape="0"/>
                </a:effectLst>
              </a:rPr>
              <a:t> REFERENCES</a:t>
            </a:r>
            <a:endParaRPr lang="fr-FR" sz="4000" dirty="0">
              <a:solidFill>
                <a:schemeClr val="accent2">
                  <a:lumMod val="75000"/>
                </a:schemeClr>
              </a:solidFill>
              <a:effectLst>
                <a:glow rad="127000">
                  <a:schemeClr val="bg1"/>
                </a:glow>
                <a:innerShdw blurRad="533400" dist="1092200" dir="9420000">
                  <a:prstClr val="black">
                    <a:alpha val="58000"/>
                  </a:prst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2">
                    <a:lumMod val="75000"/>
                  </a:schemeClr>
                </a:solidFill>
              </a:rPr>
              <a:t>Initial MF1- TREVOUX-  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Espace réservé de la date 8"/>
          <p:cNvSpPr>
            <a:spLocks noGrp="1"/>
          </p:cNvSpPr>
          <p:nvPr>
            <p:ph type="dt" idx="12"/>
          </p:nvPr>
        </p:nvSpPr>
        <p:spPr>
          <a:xfrm>
            <a:off x="457200" y="6245225"/>
            <a:ext cx="2128838" cy="471488"/>
          </a:xfrm>
        </p:spPr>
        <p:txBody>
          <a:bodyPr/>
          <a:lstStyle/>
          <a:p>
            <a:r>
              <a:rPr lang="fr-FR" smtClean="0">
                <a:solidFill>
                  <a:schemeClr val="accent2">
                    <a:lumMod val="75000"/>
                  </a:schemeClr>
                </a:solidFill>
              </a:rPr>
              <a:t>09/12/2018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84589" y="1556792"/>
            <a:ext cx="800084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</a:rPr>
              <a:t>Mémento Réglementation : Alain Foret</a:t>
            </a:r>
          </a:p>
          <a:p>
            <a:endParaRPr lang="fr-F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Wingdings" charset="2"/>
              <a:buChar char="Ø"/>
            </a:pP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</a:rPr>
              <a:t>Commission juridique : </a:t>
            </a: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://</a:t>
            </a: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juridique.ffessm.fr</a:t>
            </a:r>
            <a:endParaRPr lang="fr-F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fr-F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Wingdings" charset="2"/>
              <a:buChar char="Ø"/>
            </a:pP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</a:rPr>
              <a:t>Illustrations « Google »</a:t>
            </a:r>
          </a:p>
          <a:p>
            <a:pPr marL="342900" indent="-342900">
              <a:buFont typeface="Wingdings" charset="2"/>
              <a:buChar char="Ø"/>
            </a:pPr>
            <a:endParaRPr lang="fr-F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Wingdings" charset="2"/>
              <a:buChar char="Ø"/>
            </a:pPr>
            <a:endParaRPr lang="fr-F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Espace réservé du pied de page 3"/>
          <p:cNvSpPr txBox="1">
            <a:spLocks/>
          </p:cNvSpPr>
          <p:nvPr/>
        </p:nvSpPr>
        <p:spPr bwMode="auto">
          <a:xfrm>
            <a:off x="7485074" y="6336802"/>
            <a:ext cx="1333249" cy="33538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kern="1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Lucida Sans Unicode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Sylvie </a:t>
            </a:r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</a:rPr>
              <a:t>Boully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31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3"/>
            <a:ext cx="8532440" cy="720080"/>
          </a:xfrm>
        </p:spPr>
        <p:txBody>
          <a:bodyPr anchor="ctr"/>
          <a:lstStyle/>
          <a:p>
            <a:r>
              <a:rPr lang="fr-FR" smtClean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chemeClr val="bg1"/>
                  </a:glow>
                  <a:innerShdw blurRad="533400" dist="1092200" dir="9420000">
                    <a:prstClr val="black">
                      <a:alpha val="58000"/>
                    </a:prstClr>
                  </a:innerShdw>
                  <a:reflection blurRad="6350" stA="60000" endA="900" endPos="58000" dir="5400000" sy="-100000" algn="bl" rotWithShape="0"/>
                </a:effectLst>
              </a:rPr>
              <a:t>LA RESPONSABILITE</a:t>
            </a:r>
            <a:r>
              <a:rPr lang="is-IS" smtClean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chemeClr val="bg1"/>
                  </a:glow>
                  <a:innerShdw blurRad="533400" dist="1092200" dir="9420000">
                    <a:prstClr val="black">
                      <a:alpha val="58000"/>
                    </a:prstClr>
                  </a:innerShdw>
                  <a:reflection blurRad="6350" stA="60000" endA="900" endPos="58000" dir="5400000" sy="-100000" algn="bl" rotWithShape="0"/>
                </a:effectLst>
              </a:rPr>
              <a:t>…</a:t>
            </a:r>
            <a:r>
              <a:rPr lang="fr-FR" smtClean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chemeClr val="bg1"/>
                  </a:glow>
                  <a:innerShdw blurRad="533400" dist="1092200" dir="9420000">
                    <a:prstClr val="black">
                      <a:alpha val="58000"/>
                    </a:prstClr>
                  </a:innerShdw>
                  <a:reflection blurRad="6350" stA="60000" endA="900" endPos="58000" dir="5400000" sy="-100000" algn="bl" rotWithShape="0"/>
                </a:effectLst>
              </a:rPr>
              <a:t> DU MF1 ?</a:t>
            </a:r>
            <a:endParaRPr lang="fr-FR" dirty="0">
              <a:solidFill>
                <a:schemeClr val="accent6">
                  <a:lumMod val="75000"/>
                </a:schemeClr>
              </a:solidFill>
              <a:effectLst>
                <a:glow rad="127000">
                  <a:schemeClr val="bg1"/>
                </a:glow>
                <a:innerShdw blurRad="533400" dist="1092200" dir="9420000">
                  <a:prstClr val="black">
                    <a:alpha val="58000"/>
                  </a:prst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125146"/>
            <a:ext cx="8080822" cy="3664814"/>
          </a:xfrm>
        </p:spPr>
        <p:txBody>
          <a:bodyPr/>
          <a:lstStyle/>
          <a:p>
            <a:pPr algn="ctr"/>
            <a:endParaRPr lang="fr-F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1384213" y="2293495"/>
            <a:ext cx="3024336" cy="1353713"/>
          </a:xfrm>
          <a:prstGeom prst="ellipse">
            <a:avLst/>
          </a:prstGeom>
          <a:gradFill>
            <a:gsLst>
              <a:gs pos="0">
                <a:srgbClr val="FFC000"/>
              </a:gs>
              <a:gs pos="73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fr-FR" sz="1800" b="1" i="0" u="none" strike="noStrike" normalizeH="0" baseline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Arial" charset="0"/>
                <a:ea typeface="ＭＳ Ｐゴシック" charset="0"/>
                <a:cs typeface="Lucida Sans Unicode" charset="0"/>
              </a:rPr>
              <a:t>MF1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fr-F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Arial" charset="0"/>
                <a:ea typeface="ＭＳ Ｐゴシック" charset="0"/>
                <a:cs typeface="Lucida Sans Unicode" charset="0"/>
              </a:rPr>
              <a:t>PREROGATIVES =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fr-FR" sz="1800" b="1" i="0" u="none" strike="noStrike" normalizeH="0" baseline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Arial" charset="0"/>
                <a:ea typeface="ＭＳ Ｐゴシック" charset="0"/>
                <a:cs typeface="Lucida Sans Unicode" charset="0"/>
              </a:rPr>
              <a:t>DROITS</a:t>
            </a:r>
            <a:endParaRPr kumimoji="0" lang="fr-FR" sz="1800" b="1" i="0" u="none" strike="noStrike" normalizeH="0" baseline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Arial" charset="0"/>
              <a:ea typeface="ＭＳ Ｐゴシック" charset="0"/>
              <a:cs typeface="Lucida Sans Unicode" charset="0"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3763233" y="4023705"/>
            <a:ext cx="1376115" cy="648072"/>
          </a:xfrm>
          <a:prstGeom prst="ellipse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0">
                <a:srgbClr val="FFC000"/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fr-FR" sz="1800" b="1" i="0" u="none" strike="noStrike" normalizeH="0" baseline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Arial" charset="0"/>
                <a:ea typeface="ＭＳ Ｐゴシック" charset="0"/>
                <a:cs typeface="Lucida Sans Unicode" charset="0"/>
              </a:rPr>
              <a:t>DP</a:t>
            </a:r>
            <a:endParaRPr kumimoji="0" lang="fr-FR" sz="1800" b="1" i="0" u="none" strike="noStrike" normalizeH="0" baseline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Arial" charset="0"/>
              <a:ea typeface="ＭＳ Ｐゴシック" charset="0"/>
              <a:cs typeface="Lucida Sans Unicode" charset="0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65137" y="4015604"/>
            <a:ext cx="2386825" cy="648072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fr-FR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Arial" charset="0"/>
                <a:ea typeface="ＭＳ Ｐゴシック" charset="0"/>
                <a:cs typeface="Lucida Sans Unicode" charset="0"/>
              </a:rPr>
              <a:t>FORMATEUR</a:t>
            </a:r>
            <a:endParaRPr kumimoji="0" lang="fr-FR" sz="1800" b="1" i="0" u="none" strike="noStrike" normalizeH="0" baseline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Arial" charset="0"/>
              <a:ea typeface="ＭＳ Ｐゴシック" charset="0"/>
              <a:cs typeface="Lucida Sans Unicode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4591868"/>
            <a:ext cx="3492180" cy="163013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335522" y="5420628"/>
            <a:ext cx="3345788" cy="369332"/>
          </a:xfrm>
          <a:prstGeom prst="rect">
            <a:avLst/>
          </a:prstGeom>
          <a:gradFill>
            <a:gsLst>
              <a:gs pos="52000">
                <a:srgbClr val="FF0000"/>
              </a:gs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DEVOIRS ET OBLIGATIONS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 bwMode="auto">
          <a:xfrm flipH="1">
            <a:off x="1227300" y="3552120"/>
            <a:ext cx="644190" cy="440988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Connecteur droit avec flèche 16"/>
          <p:cNvCxnSpPr/>
          <p:nvPr/>
        </p:nvCxnSpPr>
        <p:spPr bwMode="auto">
          <a:xfrm>
            <a:off x="3910332" y="3566751"/>
            <a:ext cx="664641" cy="41172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Connecteur droit avec flèche 21"/>
          <p:cNvCxnSpPr/>
          <p:nvPr/>
        </p:nvCxnSpPr>
        <p:spPr bwMode="auto">
          <a:xfrm>
            <a:off x="1475656" y="4727328"/>
            <a:ext cx="1368152" cy="6933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3" name="Imag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8596">
            <a:off x="5280673" y="2407821"/>
            <a:ext cx="1574646" cy="1838109"/>
          </a:xfrm>
          <a:prstGeom prst="rect">
            <a:avLst/>
          </a:prstGeom>
        </p:spPr>
      </p:pic>
      <p:cxnSp>
        <p:nvCxnSpPr>
          <p:cNvPr id="35" name="Connecteur droit avec flèche 34"/>
          <p:cNvCxnSpPr/>
          <p:nvPr/>
        </p:nvCxnSpPr>
        <p:spPr bwMode="auto">
          <a:xfrm flipH="1">
            <a:off x="3430238" y="4758799"/>
            <a:ext cx="978311" cy="626192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" name="Rectangle 37"/>
          <p:cNvSpPr/>
          <p:nvPr/>
        </p:nvSpPr>
        <p:spPr>
          <a:xfrm>
            <a:off x="323528" y="1172668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Obligation de répondre de ses actes et de leurs conséquences devant soi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et/ou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autrui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0" name="Espace réservé du pied de page 39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2">
                    <a:lumMod val="75000"/>
                  </a:schemeClr>
                </a:solidFill>
              </a:rPr>
              <a:t>Initial MF1- TREVOUX-  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1" name="Espace réservé de la date 8"/>
          <p:cNvSpPr>
            <a:spLocks noGrp="1"/>
          </p:cNvSpPr>
          <p:nvPr>
            <p:ph type="dt" idx="12"/>
          </p:nvPr>
        </p:nvSpPr>
        <p:spPr>
          <a:xfrm>
            <a:off x="457200" y="6245225"/>
            <a:ext cx="2128838" cy="471488"/>
          </a:xfrm>
        </p:spPr>
        <p:txBody>
          <a:bodyPr/>
          <a:lstStyle/>
          <a:p>
            <a:r>
              <a:rPr lang="fr-FR" smtClean="0">
                <a:solidFill>
                  <a:schemeClr val="accent2">
                    <a:lumMod val="75000"/>
                  </a:schemeClr>
                </a:solidFill>
              </a:rPr>
              <a:t>09/12/2018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2" name="Espace réservé du pied de page 3"/>
          <p:cNvSpPr txBox="1">
            <a:spLocks/>
          </p:cNvSpPr>
          <p:nvPr/>
        </p:nvSpPr>
        <p:spPr bwMode="auto">
          <a:xfrm>
            <a:off x="7495062" y="6319662"/>
            <a:ext cx="1333249" cy="33538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kern="1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Lucida Sans Unicode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Sylvie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Boully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988840"/>
            <a:ext cx="4320480" cy="4483923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  <a:effectLst/>
              </a:rPr>
              <a:t>Se former et se tenir 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informé</a:t>
            </a:r>
          </a:p>
          <a:p>
            <a:pPr marL="0" indent="0"/>
            <a:endParaRPr lang="fr-FR" sz="1000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>
              <a:buFont typeface="Wingdings" charset="2"/>
              <a:buChar char="Ø"/>
            </a:pP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Se 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effectLst/>
              </a:rPr>
              <a:t>remettre en question </a:t>
            </a:r>
            <a:endParaRPr lang="fr-FR" sz="2000" dirty="0" smtClean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 marL="0" indent="0"/>
            <a:endParaRPr lang="fr-FR" sz="1000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>
              <a:buFont typeface="Wingdings" charset="2"/>
              <a:buChar char="Ø"/>
            </a:pP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Respecter 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effectLst/>
              </a:rPr>
              <a:t>les valeurs 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fédérales</a:t>
            </a:r>
          </a:p>
          <a:p>
            <a:pPr marL="0" indent="0"/>
            <a:endParaRPr lang="fr-FR" sz="1000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>
              <a:buFont typeface="Wingdings" charset="2"/>
              <a:buChar char="Ø"/>
            </a:pP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Respecter  toutes les réglementations inhérentes à la pratique du MF1 </a:t>
            </a:r>
            <a:r>
              <a:rPr lang="fr-FR" sz="22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: </a:t>
            </a: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CDS, MFT, RI, Code de la mer, </a:t>
            </a:r>
            <a:r>
              <a:rPr lang="is-IS" sz="1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…</a:t>
            </a:r>
          </a:p>
          <a:p>
            <a:pPr marL="0" indent="0"/>
            <a:endParaRPr lang="fr-FR" sz="1000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>
              <a:buFont typeface="Wingdings" charset="2"/>
              <a:buChar char="Ø"/>
            </a:pPr>
            <a:r>
              <a:rPr lang="fr-FR" sz="2000" dirty="0" smtClean="0">
                <a:solidFill>
                  <a:srgbClr val="FF0000"/>
                </a:solidFill>
                <a:effectLst/>
              </a:rPr>
              <a:t>Respecter l’obligation de moyen et agir </a:t>
            </a:r>
            <a:r>
              <a:rPr lang="fr-FR" sz="2000" dirty="0">
                <a:solidFill>
                  <a:srgbClr val="FF0000"/>
                </a:solidFill>
                <a:effectLst/>
              </a:rPr>
              <a:t>en sécurité </a:t>
            </a:r>
            <a:r>
              <a:rPr lang="fr-FR" sz="2000" dirty="0" smtClean="0">
                <a:solidFill>
                  <a:srgbClr val="FF0000"/>
                </a:solidFill>
                <a:effectLst/>
              </a:rPr>
              <a:t>.</a:t>
            </a:r>
            <a:endParaRPr lang="fr-FR" sz="2000" dirty="0">
              <a:solidFill>
                <a:srgbClr val="FF0000"/>
              </a:solidFill>
              <a:effectLst/>
            </a:endParaRPr>
          </a:p>
          <a:p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0" y="116633"/>
            <a:ext cx="8532440" cy="72008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5pPr>
            <a:lvl6pPr marL="25146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6pPr>
            <a:lvl7pPr marL="29718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7pPr>
            <a:lvl8pPr marL="3429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8pPr>
            <a:lvl9pPr marL="3886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9pPr>
          </a:lstStyle>
          <a:p>
            <a:r>
              <a:rPr lang="fr-FR" kern="0" dirty="0" smtClean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chemeClr val="bg1"/>
                  </a:glow>
                  <a:innerShdw blurRad="533400" dist="1092200" dir="9420000">
                    <a:prstClr val="black">
                      <a:alpha val="58000"/>
                    </a:prstClr>
                  </a:innerShdw>
                  <a:reflection blurRad="6350" stA="60000" endA="900" endPos="58000" dir="5400000" sy="-100000" algn="bl" rotWithShape="0"/>
                </a:effectLst>
              </a:rPr>
              <a:t>LES RESPONSABILITES DU MF1 </a:t>
            </a:r>
            <a:endParaRPr lang="fr-FR" kern="0" dirty="0">
              <a:solidFill>
                <a:schemeClr val="accent6">
                  <a:lumMod val="75000"/>
                </a:schemeClr>
              </a:solidFill>
              <a:effectLst>
                <a:glow rad="127000">
                  <a:schemeClr val="bg1"/>
                </a:glow>
                <a:innerShdw blurRad="533400" dist="1092200" dir="9420000">
                  <a:prstClr val="black">
                    <a:alpha val="58000"/>
                  </a:prst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179512" y="999367"/>
            <a:ext cx="4320480" cy="648072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fr-FR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Arial" charset="0"/>
                <a:ea typeface="ＭＳ Ｐゴシック" charset="0"/>
                <a:cs typeface="Lucida Sans Unicode" charset="0"/>
              </a:rPr>
              <a:t>FORMATEUR</a:t>
            </a:r>
            <a:endParaRPr kumimoji="0" lang="fr-FR" sz="2400" b="1" i="0" u="none" strike="noStrike" normalizeH="0" baseline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Arial" charset="0"/>
              <a:ea typeface="ＭＳ Ｐゴシック" charset="0"/>
              <a:cs typeface="Lucida Sans Unicode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4644008" y="1030531"/>
            <a:ext cx="4392488" cy="616907"/>
          </a:xfrm>
          <a:prstGeom prst="ellipse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0">
                <a:srgbClr val="FFC000"/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fr-FR" b="1" i="0" u="none" strike="noStrike" normalizeH="0" baseline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Arial" charset="0"/>
                <a:ea typeface="ＭＳ Ｐゴシック" charset="0"/>
                <a:cs typeface="Lucida Sans Unicode" charset="0"/>
              </a:rPr>
              <a:t>DIRECTEUR DE</a:t>
            </a:r>
            <a:r>
              <a:rPr kumimoji="0" lang="fr-FR" b="1" i="0" u="none" strike="noStrike" normalizeH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Arial" charset="0"/>
                <a:ea typeface="ＭＳ Ｐゴシック" charset="0"/>
                <a:cs typeface="Lucida Sans Unicode" charset="0"/>
              </a:rPr>
              <a:t> </a:t>
            </a:r>
            <a:r>
              <a:rPr kumimoji="0" lang="fr-FR" b="1" i="0" u="none" strike="noStrike" normalizeH="0" baseline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Arial" charset="0"/>
                <a:ea typeface="ＭＳ Ｐゴシック" charset="0"/>
                <a:cs typeface="Lucida Sans Unicode" charset="0"/>
              </a:rPr>
              <a:t>PLONGEE</a:t>
            </a:r>
            <a:endParaRPr kumimoji="0" lang="fr-FR" b="1" i="0" u="none" strike="noStrike" normalizeH="0" baseline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Arial" charset="0"/>
              <a:ea typeface="ＭＳ Ｐゴシック" charset="0"/>
              <a:cs typeface="Lucida Sans Unicode" charset="0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4644008" y="1988840"/>
            <a:ext cx="4392488" cy="448392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Ø"/>
            </a:pPr>
            <a:r>
              <a:rPr lang="fr-FR" sz="2000" kern="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Organiser l’activité</a:t>
            </a:r>
          </a:p>
          <a:p>
            <a:pPr>
              <a:buFont typeface="Wingdings" charset="2"/>
              <a:buChar char="Ø"/>
            </a:pPr>
            <a:r>
              <a:rPr lang="fr-FR" sz="2000" kern="0" dirty="0" smtClean="0">
                <a:solidFill>
                  <a:srgbClr val="FF0000"/>
                </a:solidFill>
                <a:effectLst/>
              </a:rPr>
              <a:t>Prendre les dispositions pour assurer la sécurité </a:t>
            </a:r>
            <a:r>
              <a:rPr lang="fr-FR" sz="2000" kern="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.</a:t>
            </a:r>
          </a:p>
          <a:p>
            <a:pPr>
              <a:buFont typeface="Wingdings" charset="2"/>
              <a:buChar char="Ø"/>
            </a:pPr>
            <a:r>
              <a:rPr lang="fr-FR" sz="2000" kern="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Prendre les dispositions pour permettre le déclenchement des secours</a:t>
            </a:r>
          </a:p>
          <a:p>
            <a:pPr>
              <a:buFont typeface="Wingdings" charset="2"/>
              <a:buChar char="Ø"/>
            </a:pPr>
            <a:r>
              <a:rPr lang="fr-FR" sz="2000" kern="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S’assurer de l’application des règles et des procédures</a:t>
            </a:r>
          </a:p>
          <a:p>
            <a:pPr>
              <a:buFont typeface="Wingdings" charset="2"/>
              <a:buChar char="Ø"/>
            </a:pPr>
            <a:r>
              <a:rPr lang="fr-FR" sz="2000" kern="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Fixer les caractéristiques de la plongée</a:t>
            </a:r>
          </a:p>
          <a:p>
            <a:pPr>
              <a:buFont typeface="Wingdings" charset="2"/>
              <a:buChar char="Ø"/>
            </a:pPr>
            <a:r>
              <a:rPr lang="fr-FR" sz="2000" kern="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Etablir une fiche de sécurité</a:t>
            </a:r>
          </a:p>
          <a:p>
            <a:endParaRPr lang="fr-FR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2">
                    <a:lumMod val="75000"/>
                  </a:schemeClr>
                </a:solidFill>
              </a:rPr>
              <a:t>Initial MF1- TREVOUX-  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Espace réservé de la date 8"/>
          <p:cNvSpPr>
            <a:spLocks noGrp="1"/>
          </p:cNvSpPr>
          <p:nvPr>
            <p:ph type="dt" idx="12"/>
          </p:nvPr>
        </p:nvSpPr>
        <p:spPr>
          <a:xfrm>
            <a:off x="457200" y="6245225"/>
            <a:ext cx="2128838" cy="471488"/>
          </a:xfrm>
        </p:spPr>
        <p:txBody>
          <a:bodyPr/>
          <a:lstStyle/>
          <a:p>
            <a:r>
              <a:rPr lang="fr-FR" smtClean="0">
                <a:solidFill>
                  <a:schemeClr val="accent2">
                    <a:lumMod val="75000"/>
                  </a:schemeClr>
                </a:solidFill>
              </a:rPr>
              <a:t>09/12/2018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Espace réservé du pied de page 3"/>
          <p:cNvSpPr txBox="1">
            <a:spLocks/>
          </p:cNvSpPr>
          <p:nvPr/>
        </p:nvSpPr>
        <p:spPr bwMode="auto">
          <a:xfrm>
            <a:off x="7485074" y="6336802"/>
            <a:ext cx="1333249" cy="33538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kern="1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Lucida Sans Unicode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Sylvie </a:t>
            </a:r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</a:rPr>
              <a:t>Boully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6633"/>
            <a:ext cx="7272808" cy="720080"/>
          </a:xfrm>
        </p:spPr>
        <p:txBody>
          <a:bodyPr anchor="ctr"/>
          <a:lstStyle/>
          <a:p>
            <a:r>
              <a:rPr lang="fr-FR" smtClean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chemeClr val="bg1"/>
                  </a:glow>
                  <a:innerShdw blurRad="533400" dist="1092200" dir="9420000">
                    <a:prstClr val="black">
                      <a:alpha val="58000"/>
                    </a:prstClr>
                  </a:innerShdw>
                  <a:reflection blurRad="6350" stA="60000" endA="900" endPos="58000" dir="5400000" sy="-100000" algn="bl" rotWithShape="0"/>
                </a:effectLst>
              </a:rPr>
              <a:t>L’OBLIGATION DE MOYENS</a:t>
            </a:r>
            <a:endParaRPr lang="fr-FR" dirty="0">
              <a:solidFill>
                <a:schemeClr val="accent6">
                  <a:lumMod val="75000"/>
                </a:schemeClr>
              </a:solidFill>
              <a:effectLst>
                <a:glow rad="127000">
                  <a:schemeClr val="bg1"/>
                </a:glow>
                <a:innerShdw blurRad="533400" dist="1092200" dir="9420000">
                  <a:prstClr val="black">
                    <a:alpha val="58000"/>
                  </a:prst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8001" y="1268761"/>
            <a:ext cx="8405181" cy="2952328"/>
          </a:xfrm>
        </p:spPr>
        <p:txBody>
          <a:bodyPr/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</a:rPr>
              <a:t>Obligation faite au MF1 :</a:t>
            </a:r>
          </a:p>
          <a:p>
            <a:r>
              <a:rPr lang="fr-FR" sz="28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</a:rPr>
              <a:t>		- de mettre en œuvre tous les moyens pour prévenir un incident ou un accident .</a:t>
            </a:r>
          </a:p>
          <a:p>
            <a:r>
              <a:rPr lang="fr-FR" sz="28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</a:rPr>
              <a:t>		- de le prouver le cas échéant</a:t>
            </a:r>
          </a:p>
          <a:p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  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- Logistiques</a:t>
            </a:r>
            <a:br>
              <a:rPr lang="fr-FR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-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  <a:effectLst/>
              </a:rPr>
              <a:t>Matériels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/>
            </a:r>
            <a:br>
              <a:rPr lang="fr-FR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-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  <a:effectLst/>
              </a:rPr>
              <a:t>Pédagogiques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         Obligation de prudence</a:t>
            </a:r>
            <a:endParaRPr lang="fr-FR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   - Sécurité</a:t>
            </a:r>
            <a:endParaRPr lang="fr-FR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						</a:t>
            </a:r>
            <a:r>
              <a:rPr lang="fr-FR" sz="2800" b="1" dirty="0" smtClean="0">
                <a:solidFill>
                  <a:srgbClr val="FF0000"/>
                </a:solidFill>
              </a:rPr>
              <a:t>OBLIGATION DE RESULTATS</a:t>
            </a:r>
          </a:p>
          <a:p>
            <a:pPr>
              <a:spcBef>
                <a:spcPts val="0"/>
              </a:spcBef>
            </a:pPr>
            <a:r>
              <a:rPr lang="fr-FR" sz="2800" b="1" dirty="0" smtClean="0">
                <a:solidFill>
                  <a:srgbClr val="FF0000"/>
                </a:solidFill>
              </a:rPr>
              <a:t>				    - </a:t>
            </a:r>
            <a:r>
              <a:rPr lang="fr-FR" sz="1800" dirty="0" smtClean="0">
                <a:solidFill>
                  <a:srgbClr val="FF0000"/>
                </a:solidFill>
              </a:rPr>
              <a:t>Engage à atteindre le résultat promis</a:t>
            </a:r>
            <a:r>
              <a:rPr lang="fr-FR" sz="2800" dirty="0" smtClean="0">
                <a:solidFill>
                  <a:srgbClr val="FF0000"/>
                </a:solidFill>
              </a:rPr>
              <a:t>  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ex : Réussite au N2</a:t>
            </a:r>
          </a:p>
          <a:p>
            <a:pPr>
              <a:spcBef>
                <a:spcPts val="0"/>
              </a:spcBef>
            </a:pP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               </a:t>
            </a:r>
            <a:r>
              <a:rPr lang="fr-FR" sz="2000" dirty="0" smtClean="0">
                <a:solidFill>
                  <a:srgbClr val="FF0000"/>
                </a:solidFill>
              </a:rPr>
              <a:t>       - </a:t>
            </a:r>
            <a:r>
              <a:rPr lang="fr-FR" sz="1800" dirty="0" smtClean="0">
                <a:solidFill>
                  <a:srgbClr val="FF0000"/>
                </a:solidFill>
              </a:rPr>
              <a:t>Aucune défaillance possible</a:t>
            </a:r>
            <a:endParaRPr lang="fr-FR" sz="1800" dirty="0">
              <a:solidFill>
                <a:srgbClr val="FF000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5085184"/>
            <a:ext cx="1692858" cy="949722"/>
          </a:xfrm>
          <a:prstGeom prst="rect">
            <a:avLst/>
          </a:prstGeom>
        </p:spPr>
      </p:pic>
      <p:sp>
        <p:nvSpPr>
          <p:cNvPr id="11" name="Accolade fermante 10"/>
          <p:cNvSpPr/>
          <p:nvPr/>
        </p:nvSpPr>
        <p:spPr bwMode="auto">
          <a:xfrm>
            <a:off x="2908176" y="3423137"/>
            <a:ext cx="432048" cy="1266004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Lucida Sans Unicode" charset="0"/>
            </a:endParaRPr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2">
                    <a:lumMod val="75000"/>
                  </a:schemeClr>
                </a:solidFill>
              </a:rPr>
              <a:t>Initial MF1- TREVOUX-  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Espace réservé de la date 8"/>
          <p:cNvSpPr>
            <a:spLocks noGrp="1"/>
          </p:cNvSpPr>
          <p:nvPr>
            <p:ph type="dt" idx="12"/>
          </p:nvPr>
        </p:nvSpPr>
        <p:spPr>
          <a:xfrm>
            <a:off x="457200" y="6245225"/>
            <a:ext cx="2128838" cy="471488"/>
          </a:xfrm>
        </p:spPr>
        <p:txBody>
          <a:bodyPr/>
          <a:lstStyle/>
          <a:p>
            <a:r>
              <a:rPr lang="fr-FR" smtClean="0">
                <a:solidFill>
                  <a:schemeClr val="accent2">
                    <a:lumMod val="75000"/>
                  </a:schemeClr>
                </a:solidFill>
              </a:rPr>
              <a:t>09/12/2018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Espace réservé du pied de page 3"/>
          <p:cNvSpPr txBox="1">
            <a:spLocks/>
          </p:cNvSpPr>
          <p:nvPr/>
        </p:nvSpPr>
        <p:spPr bwMode="auto">
          <a:xfrm>
            <a:off x="7485074" y="6336802"/>
            <a:ext cx="1333249" cy="33538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kern="1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Lucida Sans Unicode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Sylvie </a:t>
            </a:r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</a:rPr>
              <a:t>Boully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37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" y="116633"/>
            <a:ext cx="9062220" cy="720080"/>
          </a:xfrm>
        </p:spPr>
        <p:txBody>
          <a:bodyPr anchor="ctr"/>
          <a:lstStyle/>
          <a:p>
            <a:r>
              <a:rPr lang="fr-FR" smtClean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chemeClr val="bg1"/>
                  </a:glow>
                  <a:innerShdw blurRad="533400" dist="1092200" dir="9420000">
                    <a:prstClr val="black">
                      <a:alpha val="58000"/>
                    </a:prstClr>
                  </a:innerShdw>
                  <a:reflection blurRad="6350" stA="60000" endA="900" endPos="58000" dir="5400000" sy="-100000" algn="bl" rotWithShape="0"/>
                </a:effectLst>
              </a:rPr>
              <a:t>RESPONSABILITES, QUELS TYPES?</a:t>
            </a:r>
            <a:endParaRPr lang="fr-FR" dirty="0">
              <a:solidFill>
                <a:schemeClr val="accent6">
                  <a:lumMod val="75000"/>
                </a:schemeClr>
              </a:solidFill>
              <a:effectLst>
                <a:glow rad="127000">
                  <a:schemeClr val="bg1"/>
                </a:glow>
                <a:innerShdw blurRad="533400" dist="1092200" dir="9420000">
                  <a:prstClr val="black">
                    <a:alpha val="58000"/>
                  </a:prst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0666" y="1447082"/>
            <a:ext cx="7685101" cy="4521200"/>
          </a:xfrm>
        </p:spPr>
        <p:txBody>
          <a:bodyPr/>
          <a:lstStyle/>
          <a:p>
            <a:endParaRPr lang="fr-FR" sz="1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R. Morale </a:t>
            </a: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</a:rPr>
              <a:t>« 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répondre de ses actes devant sa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conscience 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endParaRPr lang="fr-FR" sz="1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R. Civile : </a:t>
            </a:r>
          </a:p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         Dommage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 causé à autrui</a:t>
            </a:r>
          </a:p>
          <a:p>
            <a:endParaRPr lang="fr-FR" sz="1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R. Pénale : </a:t>
            </a:r>
          </a:p>
          <a:p>
            <a:pPr>
              <a:spcBef>
                <a:spcPts val="0"/>
              </a:spcBef>
            </a:pP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         Violation de la loi</a:t>
            </a:r>
          </a:p>
          <a:p>
            <a:pPr>
              <a:spcBef>
                <a:spcPts val="0"/>
              </a:spcBef>
            </a:pPr>
            <a:endParaRPr lang="fr-FR" sz="1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fr-FR" sz="1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	-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R. Disciplinaire : </a:t>
            </a:r>
          </a:p>
          <a:p>
            <a:pPr>
              <a:spcBef>
                <a:spcPts val="0"/>
              </a:spcBef>
            </a:pP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       Faute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 // FFESSM ou Règlement Intérieur du Club</a:t>
            </a:r>
            <a:endParaRPr lang="fr-FR" sz="2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084" y="2777725"/>
            <a:ext cx="2011614" cy="142154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951" y="3707920"/>
            <a:ext cx="1348670" cy="11800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0926" y="4582142"/>
            <a:ext cx="1139267" cy="1138198"/>
          </a:xfrm>
          <a:prstGeom prst="rect">
            <a:avLst/>
          </a:prstGeom>
        </p:spPr>
      </p:pic>
      <p:sp>
        <p:nvSpPr>
          <p:cNvPr id="10" name="Espace réservé du pied de page 9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2">
                    <a:lumMod val="75000"/>
                  </a:schemeClr>
                </a:solidFill>
              </a:rPr>
              <a:t>Initial MF1- TREVOUX-  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Espace réservé de la date 8"/>
          <p:cNvSpPr>
            <a:spLocks noGrp="1"/>
          </p:cNvSpPr>
          <p:nvPr>
            <p:ph type="dt" idx="12"/>
          </p:nvPr>
        </p:nvSpPr>
        <p:spPr>
          <a:xfrm>
            <a:off x="457200" y="6245225"/>
            <a:ext cx="2128838" cy="471488"/>
          </a:xfrm>
        </p:spPr>
        <p:txBody>
          <a:bodyPr/>
          <a:lstStyle/>
          <a:p>
            <a:r>
              <a:rPr lang="fr-FR" smtClean="0">
                <a:solidFill>
                  <a:schemeClr val="accent2">
                    <a:lumMod val="75000"/>
                  </a:schemeClr>
                </a:solidFill>
              </a:rPr>
              <a:t>09/12/2018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Espace réservé du pied de page 3"/>
          <p:cNvSpPr txBox="1">
            <a:spLocks/>
          </p:cNvSpPr>
          <p:nvPr/>
        </p:nvSpPr>
        <p:spPr bwMode="auto">
          <a:xfrm>
            <a:off x="7485074" y="6336802"/>
            <a:ext cx="1333249" cy="33538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kern="1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Lucida Sans Unicode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Sylvie </a:t>
            </a:r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</a:rPr>
              <a:t>Boully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1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6633"/>
            <a:ext cx="7632848" cy="720080"/>
          </a:xfrm>
        </p:spPr>
        <p:txBody>
          <a:bodyPr anchor="ctr"/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chemeClr val="bg1"/>
                  </a:glow>
                  <a:innerShdw blurRad="533400" dist="1092200" dir="9420000">
                    <a:prstClr val="black">
                      <a:alpha val="58000"/>
                    </a:prstClr>
                  </a:innerShdw>
                  <a:reflection blurRad="6350" stA="60000" endA="900" endPos="58000" dir="5400000" sy="-100000" algn="bl" rotWithShape="0"/>
                </a:effectLst>
              </a:rPr>
              <a:t>RESPONSABILITE ENGAGEE </a:t>
            </a:r>
            <a:endParaRPr lang="fr-FR" dirty="0">
              <a:solidFill>
                <a:schemeClr val="accent6">
                  <a:lumMod val="75000"/>
                </a:schemeClr>
              </a:solidFill>
              <a:effectLst>
                <a:glow rad="127000">
                  <a:schemeClr val="bg1"/>
                </a:glow>
                <a:innerShdw blurRad="533400" dist="1092200" dir="9420000">
                  <a:prstClr val="black">
                    <a:alpha val="58000"/>
                  </a:prst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9267" y="1556792"/>
            <a:ext cx="8224838" cy="4089152"/>
          </a:xfrm>
        </p:spPr>
        <p:txBody>
          <a:bodyPr/>
          <a:lstStyle/>
          <a:p>
            <a:pPr marL="457200" indent="-457200">
              <a:buFont typeface="Wingdings" charset="2"/>
              <a:buChar char="Ø"/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QUAND ?</a:t>
            </a:r>
          </a:p>
          <a:p>
            <a:pPr marL="0" indent="0"/>
            <a:endParaRPr lang="fr-F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857250" lvl="1" indent="-457200">
              <a:buFont typeface="Wingdings" charset="2"/>
              <a:buChar char="Ø"/>
            </a:pP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A tout moment , sur simple contrôle</a:t>
            </a:r>
          </a:p>
          <a:p>
            <a:pPr marL="400050" lvl="1" indent="0"/>
            <a:endParaRPr lang="fr-F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857250" lvl="1" indent="-457200">
              <a:buFont typeface="Wingdings" charset="2"/>
              <a:buChar char="Ø"/>
            </a:pP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A l’occasion d’un incident ou d’un accident</a:t>
            </a:r>
          </a:p>
          <a:p>
            <a:pPr marL="857250" lvl="1" indent="-457200">
              <a:buFont typeface="Wingdings" charset="2"/>
              <a:buChar char="Ø"/>
            </a:pP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pPr marL="857250" lvl="1" indent="-457200">
              <a:buFont typeface="Wingdings" charset="2"/>
              <a:buChar char="Ø"/>
            </a:pP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Sur la simple plainte d’un tiers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2">
                    <a:lumMod val="75000"/>
                  </a:schemeClr>
                </a:solidFill>
              </a:rPr>
              <a:t>Initial MF1- TREVOUX-  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Espace réservé de la date 8"/>
          <p:cNvSpPr>
            <a:spLocks noGrp="1"/>
          </p:cNvSpPr>
          <p:nvPr>
            <p:ph type="dt" idx="12"/>
          </p:nvPr>
        </p:nvSpPr>
        <p:spPr>
          <a:xfrm>
            <a:off x="457200" y="6245225"/>
            <a:ext cx="2128838" cy="471488"/>
          </a:xfrm>
        </p:spPr>
        <p:txBody>
          <a:bodyPr/>
          <a:lstStyle/>
          <a:p>
            <a:r>
              <a:rPr lang="fr-FR" smtClean="0">
                <a:solidFill>
                  <a:schemeClr val="accent2">
                    <a:lumMod val="75000"/>
                  </a:schemeClr>
                </a:solidFill>
              </a:rPr>
              <a:t>09/12/2018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Espace réservé du pied de page 3"/>
          <p:cNvSpPr txBox="1">
            <a:spLocks/>
          </p:cNvSpPr>
          <p:nvPr/>
        </p:nvSpPr>
        <p:spPr bwMode="auto">
          <a:xfrm>
            <a:off x="7485074" y="6336802"/>
            <a:ext cx="1333249" cy="33538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kern="1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Lucida Sans Unicode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Sylvie </a:t>
            </a:r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</a:rPr>
              <a:t>Boully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5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70" y="1196752"/>
            <a:ext cx="8224838" cy="4521200"/>
          </a:xfrm>
        </p:spPr>
        <p:txBody>
          <a:bodyPr/>
          <a:lstStyle/>
          <a:p>
            <a:pPr fontAlgn="auto">
              <a:buFont typeface="Wingdings" charset="2"/>
              <a:buChar char="Ø"/>
            </a:pPr>
            <a:r>
              <a:rPr lang="fr-FR" dirty="0" smtClean="0">
                <a:effectLst/>
              </a:rPr>
              <a:t>L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PAR QUI ?</a:t>
            </a:r>
          </a:p>
          <a:p>
            <a:pPr marL="0" indent="0" fontAlgn="auto"/>
            <a:r>
              <a:rPr lang="fr-FR" sz="2000" dirty="0" smtClean="0">
                <a:effectLst/>
              </a:rPr>
              <a:t> </a:t>
            </a:r>
            <a:r>
              <a:rPr lang="fr-FR" sz="2000" dirty="0">
                <a:effectLst/>
              </a:rPr>
              <a:t>D.D.J.S. (Jeunesse et </a:t>
            </a:r>
            <a:r>
              <a:rPr lang="fr-FR" sz="2000" dirty="0" smtClean="0">
                <a:effectLst/>
              </a:rPr>
              <a:t>Sport</a:t>
            </a:r>
            <a:endParaRPr lang="fr-FR" sz="2000" dirty="0" smtClean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 lvl="1" indent="-342900">
              <a:lnSpc>
                <a:spcPct val="150000"/>
              </a:lnSpc>
              <a:buFont typeface="Wingdings" charset="2"/>
              <a:buChar char="Ø"/>
            </a:pP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Les forces de l’ordre de terre ou de mer (Police et gendarmerie)</a:t>
            </a:r>
          </a:p>
          <a:p>
            <a:pPr lvl="1" indent="-342900">
              <a:lnSpc>
                <a:spcPct val="150000"/>
              </a:lnSpc>
              <a:buFont typeface="Wingdings" charset="2"/>
              <a:buChar char="Ø"/>
            </a:pP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La DDCS  =&gt; Agence Nationale du Sport en 2019</a:t>
            </a:r>
          </a:p>
          <a:p>
            <a:pPr lvl="1" indent="-342900">
              <a:lnSpc>
                <a:spcPct val="150000"/>
              </a:lnSpc>
              <a:buFont typeface="Wingdings" charset="2"/>
              <a:buChar char="Ø"/>
            </a:pP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La préfecture (obligation de déclaration de tout accident grave)</a:t>
            </a:r>
          </a:p>
          <a:p>
            <a:pPr lvl="1" indent="-342900">
              <a:lnSpc>
                <a:spcPct val="150000"/>
              </a:lnSpc>
              <a:buFont typeface="Wingdings" charset="2"/>
              <a:buChar char="Ø"/>
            </a:pP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Le président du club</a:t>
            </a:r>
          </a:p>
          <a:p>
            <a:pPr lvl="1" indent="-342900">
              <a:lnSpc>
                <a:spcPct val="150000"/>
              </a:lnSpc>
              <a:buFont typeface="Wingdings" charset="2"/>
              <a:buChar char="Ø"/>
            </a:pP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Les plongeurs </a:t>
            </a:r>
          </a:p>
          <a:p>
            <a:pPr lvl="1" indent="-342900">
              <a:lnSpc>
                <a:spcPct val="150000"/>
              </a:lnSpc>
              <a:buFont typeface="Wingdings" charset="2"/>
              <a:buChar char="Ø"/>
            </a:pP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La ou les victimes et leurs ayants droits</a:t>
            </a:r>
          </a:p>
          <a:p>
            <a:pPr lvl="1" indent="-342900">
              <a:lnSpc>
                <a:spcPct val="150000"/>
              </a:lnSpc>
              <a:buFont typeface="Wingdings" charset="2"/>
              <a:buChar char="Ø"/>
            </a:pPr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Les assurances  </a:t>
            </a:r>
            <a:endParaRPr lang="fr-FR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2000" dirty="0">
                <a:effectLst/>
              </a:rPr>
              <a:t>PAR QUI ? </a:t>
            </a:r>
            <a:endParaRPr lang="fr-FR" sz="2000" dirty="0"/>
          </a:p>
          <a:p>
            <a:endParaRPr lang="fr-FR" sz="2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252" y="4149080"/>
            <a:ext cx="1858557" cy="1747044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 bwMode="auto">
          <a:xfrm>
            <a:off x="179512" y="116633"/>
            <a:ext cx="7632848" cy="72008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5pPr>
            <a:lvl6pPr marL="25146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6pPr>
            <a:lvl7pPr marL="29718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7pPr>
            <a:lvl8pPr marL="3429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8pPr>
            <a:lvl9pPr marL="3886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9pPr>
          </a:lstStyle>
          <a:p>
            <a:r>
              <a:rPr lang="fr-FR" kern="0" dirty="0" smtClean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chemeClr val="bg1"/>
                  </a:glow>
                  <a:innerShdw blurRad="533400" dist="1092200" dir="9420000">
                    <a:prstClr val="black">
                      <a:alpha val="58000"/>
                    </a:prstClr>
                  </a:innerShdw>
                  <a:reflection blurRad="6350" stA="60000" endA="900" endPos="58000" dir="5400000" sy="-100000" algn="bl" rotWithShape="0"/>
                </a:effectLst>
              </a:rPr>
              <a:t>RESPONSABILITE ENGAGEE </a:t>
            </a:r>
            <a:endParaRPr lang="fr-FR" kern="0" dirty="0">
              <a:solidFill>
                <a:schemeClr val="accent6">
                  <a:lumMod val="75000"/>
                </a:schemeClr>
              </a:solidFill>
              <a:effectLst>
                <a:glow rad="127000">
                  <a:schemeClr val="bg1"/>
                </a:glow>
                <a:innerShdw blurRad="533400" dist="1092200" dir="9420000">
                  <a:prstClr val="black">
                    <a:alpha val="58000"/>
                  </a:prst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2">
                    <a:lumMod val="75000"/>
                  </a:schemeClr>
                </a:solidFill>
              </a:rPr>
              <a:t>Initial MF1- TREVOUX-  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Espace réservé de la date 8"/>
          <p:cNvSpPr>
            <a:spLocks noGrp="1"/>
          </p:cNvSpPr>
          <p:nvPr>
            <p:ph type="dt" idx="12"/>
          </p:nvPr>
        </p:nvSpPr>
        <p:spPr>
          <a:xfrm>
            <a:off x="457200" y="6245225"/>
            <a:ext cx="2128838" cy="471488"/>
          </a:xfrm>
        </p:spPr>
        <p:txBody>
          <a:bodyPr/>
          <a:lstStyle/>
          <a:p>
            <a:r>
              <a:rPr lang="fr-FR" smtClean="0">
                <a:solidFill>
                  <a:schemeClr val="accent2">
                    <a:lumMod val="75000"/>
                  </a:schemeClr>
                </a:solidFill>
              </a:rPr>
              <a:t>09/12/2018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Espace réservé du pied de page 3"/>
          <p:cNvSpPr txBox="1">
            <a:spLocks/>
          </p:cNvSpPr>
          <p:nvPr/>
        </p:nvSpPr>
        <p:spPr bwMode="auto">
          <a:xfrm>
            <a:off x="7485074" y="6336802"/>
            <a:ext cx="1333249" cy="33538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kern="1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Lucida Sans Unicode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Sylvie </a:t>
            </a:r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</a:rPr>
              <a:t>Boully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64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79" y="1186317"/>
            <a:ext cx="9144000" cy="1872208"/>
          </a:xfrm>
        </p:spPr>
        <p:txBody>
          <a:bodyPr/>
          <a:lstStyle/>
          <a:p>
            <a:pPr marL="0" indent="0" fontAlgn="auto"/>
            <a:r>
              <a:rPr lang="fr-FR" sz="2000" dirty="0" smtClean="0">
                <a:effectLst/>
              </a:rPr>
              <a:t>D.D.J.S</a:t>
            </a:r>
            <a:r>
              <a:rPr lang="fr-FR" sz="2000" dirty="0">
                <a:effectLst/>
              </a:rPr>
              <a:t>. (Jeunesse et </a:t>
            </a:r>
            <a:r>
              <a:rPr lang="fr-FR" sz="2000" dirty="0" smtClean="0">
                <a:effectLst/>
              </a:rPr>
              <a:t>Sport</a:t>
            </a:r>
            <a:endParaRPr lang="fr-FR" sz="2000" dirty="0" smtClean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	</a:t>
            </a:r>
            <a:r>
              <a:rPr lang="fr-FR" sz="22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De retour de plongée , vous </a:t>
            </a:r>
            <a:r>
              <a:rPr lang="fr-FR" sz="2200" dirty="0">
                <a:solidFill>
                  <a:schemeClr val="accent2">
                    <a:lumMod val="75000"/>
                  </a:schemeClr>
                </a:solidFill>
                <a:effectLst/>
              </a:rPr>
              <a:t>remontez </a:t>
            </a:r>
            <a:r>
              <a:rPr lang="fr-FR" sz="22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sur le pont du bateau.</a:t>
            </a:r>
          </a:p>
          <a:p>
            <a:r>
              <a:rPr lang="fr-FR" sz="220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fr-FR" sz="22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  Vous marchez délibérément sur le sac d’un collègue plongeur qui obstrue le passage.</a:t>
            </a:r>
          </a:p>
          <a:p>
            <a:r>
              <a:rPr lang="fr-FR" sz="22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   </a:t>
            </a:r>
          </a:p>
          <a:p>
            <a:r>
              <a:rPr lang="fr-FR" sz="2200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fr-FR" sz="22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 Le collègue découvre son ordinateur endommagé dans son sac.</a:t>
            </a:r>
          </a:p>
          <a:p>
            <a:endParaRPr lang="fr-FR" sz="2200" dirty="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r>
              <a:rPr lang="fr-FR" sz="22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	Il décide d’engager votre responsabilité </a:t>
            </a:r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.</a:t>
            </a:r>
            <a:endParaRPr lang="fr-FR" sz="2000" dirty="0"/>
          </a:p>
          <a:p>
            <a:endParaRPr lang="fr-FR" sz="2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   			LAQUELLE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 bwMode="auto">
          <a:xfrm>
            <a:off x="179512" y="116633"/>
            <a:ext cx="7632848" cy="72008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5pPr>
            <a:lvl6pPr marL="25146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6pPr>
            <a:lvl7pPr marL="29718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7pPr>
            <a:lvl8pPr marL="3429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8pPr>
            <a:lvl9pPr marL="3886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  <a:cs typeface="Lucida Sans Unicode" charset="0"/>
              </a:defRPr>
            </a:lvl9pPr>
          </a:lstStyle>
          <a:p>
            <a:r>
              <a:rPr lang="fr-FR" kern="0" dirty="0" smtClean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chemeClr val="bg1"/>
                  </a:glow>
                  <a:innerShdw blurRad="533400" dist="1092200" dir="9420000">
                    <a:prstClr val="black">
                      <a:alpha val="58000"/>
                    </a:prstClr>
                  </a:innerShdw>
                  <a:reflection blurRad="6350" stA="60000" endA="900" endPos="58000" dir="5400000" sy="-100000" algn="bl" rotWithShape="0"/>
                </a:effectLst>
              </a:rPr>
              <a:t>RESPONSABILITE ENGAGEE ? </a:t>
            </a:r>
            <a:endParaRPr lang="fr-FR" kern="0" dirty="0">
              <a:solidFill>
                <a:schemeClr val="accent6">
                  <a:lumMod val="75000"/>
                </a:schemeClr>
              </a:solidFill>
              <a:effectLst>
                <a:glow rad="127000">
                  <a:schemeClr val="bg1"/>
                </a:glow>
                <a:innerShdw blurRad="533400" dist="1092200" dir="9420000">
                  <a:prstClr val="black">
                    <a:alpha val="58000"/>
                  </a:prst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3885052"/>
            <a:ext cx="3276364" cy="2184242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2">
                    <a:lumMod val="75000"/>
                  </a:schemeClr>
                </a:solidFill>
              </a:rPr>
              <a:t>Initial MF1- TREVOUX-  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Espace réservé de la date 8"/>
          <p:cNvSpPr>
            <a:spLocks noGrp="1"/>
          </p:cNvSpPr>
          <p:nvPr>
            <p:ph type="dt" idx="12"/>
          </p:nvPr>
        </p:nvSpPr>
        <p:spPr>
          <a:xfrm>
            <a:off x="457200" y="6245225"/>
            <a:ext cx="2128838" cy="471488"/>
          </a:xfrm>
        </p:spPr>
        <p:txBody>
          <a:bodyPr/>
          <a:lstStyle/>
          <a:p>
            <a:r>
              <a:rPr lang="fr-FR" smtClean="0">
                <a:solidFill>
                  <a:schemeClr val="accent2">
                    <a:lumMod val="75000"/>
                  </a:schemeClr>
                </a:solidFill>
              </a:rPr>
              <a:t>09/12/2018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Espace réservé du pied de page 3"/>
          <p:cNvSpPr txBox="1">
            <a:spLocks/>
          </p:cNvSpPr>
          <p:nvPr/>
        </p:nvSpPr>
        <p:spPr bwMode="auto">
          <a:xfrm>
            <a:off x="7485074" y="6336802"/>
            <a:ext cx="1333249" cy="33538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kern="1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Lucida Sans Unicode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Sylvie </a:t>
            </a:r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</a:rPr>
              <a:t>Boully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4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1" y="116633"/>
            <a:ext cx="8712969" cy="720080"/>
          </a:xfrm>
        </p:spPr>
        <p:txBody>
          <a:bodyPr anchor="ctr"/>
          <a:lstStyle/>
          <a:p>
            <a:r>
              <a:rPr lang="fr-FR" sz="4200" dirty="0" smtClean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chemeClr val="bg1"/>
                  </a:glow>
                  <a:innerShdw blurRad="533400" dist="1092200" dir="9420000">
                    <a:prstClr val="black">
                      <a:alpha val="58000"/>
                    </a:prstClr>
                  </a:innerShdw>
                  <a:reflection blurRad="6350" stA="60000" endA="900" endPos="58000" dir="5400000" sy="-100000" algn="bl" rotWithShape="0"/>
                </a:effectLst>
              </a:rPr>
              <a:t>RESPONSABILITE CIVILE ENGAGEE</a:t>
            </a:r>
            <a:endParaRPr lang="fr-FR" sz="4200" dirty="0">
              <a:solidFill>
                <a:schemeClr val="accent6">
                  <a:lumMod val="75000"/>
                </a:schemeClr>
              </a:solidFill>
              <a:effectLst>
                <a:glow rad="127000">
                  <a:schemeClr val="bg1"/>
                </a:glow>
                <a:innerShdw blurRad="533400" dist="1092200" dir="9420000">
                  <a:prstClr val="black">
                    <a:alpha val="58000"/>
                  </a:prst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6819" y="2279890"/>
            <a:ext cx="2232249" cy="576064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Dommage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Explosion 1 3"/>
          <p:cNvSpPr/>
          <p:nvPr/>
        </p:nvSpPr>
        <p:spPr bwMode="auto">
          <a:xfrm>
            <a:off x="297721" y="972385"/>
            <a:ext cx="2376264" cy="1440160"/>
          </a:xfrm>
          <a:prstGeom prst="irregularSeal1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  <a:ea typeface="ＭＳ Ｐゴシック" charset="0"/>
                <a:cs typeface="Lucida Sans Unicode" charset="0"/>
              </a:rPr>
              <a:t>Hors toute infraction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charset="0"/>
              <a:ea typeface="ＭＳ Ｐゴシック" charset="0"/>
              <a:cs typeface="Lucida Sans Unicode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3405689" y="1229122"/>
            <a:ext cx="2260611" cy="5504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b="1" kern="0" dirty="0" smtClean="0">
                <a:solidFill>
                  <a:schemeClr val="accent6">
                    <a:lumMod val="75000"/>
                  </a:schemeClr>
                </a:solidFill>
              </a:rPr>
              <a:t>Faute</a:t>
            </a:r>
            <a:endParaRPr lang="fr-FR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3458243" y="3372449"/>
            <a:ext cx="2200825" cy="5760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b="1" kern="0" dirty="0" smtClean="0">
                <a:solidFill>
                  <a:schemeClr val="accent6">
                    <a:lumMod val="75000"/>
                  </a:schemeClr>
                </a:solidFill>
              </a:rPr>
              <a:t>Causalité</a:t>
            </a:r>
            <a:endParaRPr lang="fr-FR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259551" y="1699759"/>
            <a:ext cx="5225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400" b="1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endParaRPr lang="fr-FR" sz="3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355975" y="2855955"/>
            <a:ext cx="3942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b="1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endParaRPr lang="fr-FR" sz="3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6269619" y="1136050"/>
            <a:ext cx="2232250" cy="714156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sz="2000" b="1" kern="0" smtClean="0">
                <a:solidFill>
                  <a:schemeClr val="accent6">
                    <a:lumMod val="75000"/>
                  </a:schemeClr>
                </a:solidFill>
              </a:rPr>
              <a:t>Intentionnelle </a:t>
            </a:r>
          </a:p>
          <a:p>
            <a:pPr marL="0" indent="0" algn="ctr"/>
            <a:r>
              <a:rPr lang="fr-FR" sz="2000" b="1" kern="0" dirty="0" smtClean="0">
                <a:solidFill>
                  <a:schemeClr val="accent6">
                    <a:lumMod val="75000"/>
                  </a:schemeClr>
                </a:solidFill>
              </a:rPr>
              <a:t>ou non</a:t>
            </a:r>
            <a:endParaRPr lang="fr-FR" sz="20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6269619" y="1991775"/>
            <a:ext cx="2232250" cy="1171956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sz="2000" b="1" kern="0" dirty="0" smtClean="0">
                <a:solidFill>
                  <a:schemeClr val="accent6">
                    <a:lumMod val="75000"/>
                  </a:schemeClr>
                </a:solidFill>
              </a:rPr>
              <a:t>Corporel</a:t>
            </a:r>
          </a:p>
          <a:p>
            <a:pPr marL="0" indent="0" algn="ctr"/>
            <a:r>
              <a:rPr lang="fr-FR" sz="2000" b="1" kern="0" dirty="0" smtClean="0">
                <a:solidFill>
                  <a:schemeClr val="accent6">
                    <a:lumMod val="75000"/>
                  </a:schemeClr>
                </a:solidFill>
              </a:rPr>
              <a:t>Moral</a:t>
            </a:r>
          </a:p>
          <a:p>
            <a:pPr marL="0" indent="0" algn="ctr"/>
            <a:r>
              <a:rPr lang="fr-FR" sz="2000" b="1" kern="0" dirty="0" smtClean="0">
                <a:solidFill>
                  <a:schemeClr val="accent6">
                    <a:lumMod val="75000"/>
                  </a:schemeClr>
                </a:solidFill>
              </a:rPr>
              <a:t>Matériel</a:t>
            </a:r>
            <a:endParaRPr lang="fr-FR" sz="20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auto">
          <a:xfrm>
            <a:off x="6289290" y="3305300"/>
            <a:ext cx="2192908" cy="1163736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sz="2000" b="1" kern="0" dirty="0" smtClean="0">
                <a:solidFill>
                  <a:schemeClr val="accent6">
                    <a:lumMod val="75000"/>
                  </a:schemeClr>
                </a:solidFill>
              </a:rPr>
              <a:t>Lien </a:t>
            </a:r>
          </a:p>
          <a:p>
            <a:pPr marL="0" indent="0" algn="ctr"/>
            <a:r>
              <a:rPr lang="fr-FR" sz="2000" b="1" kern="0" dirty="0" smtClean="0">
                <a:solidFill>
                  <a:schemeClr val="accent6">
                    <a:lumMod val="75000"/>
                  </a:schemeClr>
                </a:solidFill>
              </a:rPr>
              <a:t>Faute commise &amp; dommage subi</a:t>
            </a:r>
            <a:endParaRPr lang="fr-FR" sz="20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21" y="2482044"/>
            <a:ext cx="2346526" cy="1658212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265006" y="4057876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Art. 1382, 1383, 1384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riangle 20"/>
          <p:cNvSpPr/>
          <p:nvPr/>
        </p:nvSpPr>
        <p:spPr bwMode="auto">
          <a:xfrm>
            <a:off x="2561221" y="5148553"/>
            <a:ext cx="3919217" cy="1208699"/>
          </a:xfrm>
          <a:prstGeom prst="triangle">
            <a:avLst/>
          </a:prstGeom>
          <a:solidFill>
            <a:srgbClr val="F75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</a:rPr>
              <a:t>  OBLIGATION</a:t>
            </a:r>
          </a:p>
          <a:p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</a:rPr>
              <a:t> REPARATION</a:t>
            </a:r>
            <a:endParaRPr lang="fr-F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Lucida Sans Unicode" charset="0"/>
            </a:endParaRP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 bwMode="auto">
          <a:xfrm>
            <a:off x="6308961" y="5041071"/>
            <a:ext cx="2192908" cy="1039616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sz="1800" b="1" kern="0" dirty="0" smtClean="0">
                <a:solidFill>
                  <a:schemeClr val="accent6">
                    <a:lumMod val="75000"/>
                  </a:schemeClr>
                </a:solidFill>
              </a:rPr>
              <a:t>DOMMAGES </a:t>
            </a:r>
          </a:p>
          <a:p>
            <a:pPr marL="0" indent="0" algn="ctr"/>
            <a:r>
              <a:rPr lang="fr-FR" sz="1800" b="1" kern="0" dirty="0" smtClean="0">
                <a:solidFill>
                  <a:schemeClr val="accent6">
                    <a:lumMod val="75000"/>
                  </a:schemeClr>
                </a:solidFill>
              </a:rPr>
              <a:t>&amp;</a:t>
            </a:r>
          </a:p>
          <a:p>
            <a:pPr marL="0" indent="0" algn="ctr"/>
            <a:r>
              <a:rPr lang="fr-FR" sz="1800" b="1" kern="0" dirty="0" smtClean="0">
                <a:solidFill>
                  <a:schemeClr val="accent6">
                    <a:lumMod val="75000"/>
                  </a:schemeClr>
                </a:solidFill>
              </a:rPr>
              <a:t>INTERETS</a:t>
            </a:r>
            <a:endParaRPr lang="fr-FR" sz="18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35" y="5175408"/>
            <a:ext cx="1100901" cy="1229360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1535519" y="5573434"/>
            <a:ext cx="1025702" cy="461665"/>
          </a:xfrm>
          <a:prstGeom prst="rect">
            <a:avLst/>
          </a:prstGeom>
          <a:solidFill>
            <a:srgbClr val="F75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smtClean="0">
                <a:solidFill>
                  <a:schemeClr val="accent2">
                    <a:lumMod val="75000"/>
                  </a:schemeClr>
                </a:solidFill>
              </a:rPr>
              <a:t>RC</a:t>
            </a: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Espace réservé du contenu 2"/>
          <p:cNvSpPr txBox="1">
            <a:spLocks/>
          </p:cNvSpPr>
          <p:nvPr/>
        </p:nvSpPr>
        <p:spPr bwMode="auto">
          <a:xfrm>
            <a:off x="3192156" y="4465007"/>
            <a:ext cx="2657349" cy="576064"/>
          </a:xfrm>
          <a:prstGeom prst="rect">
            <a:avLst/>
          </a:prstGeom>
          <a:solidFill>
            <a:srgbClr val="F759FF"/>
          </a:solidFill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chemeClr val="dk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fr-FR" b="1" kern="0" smtClean="0">
                <a:solidFill>
                  <a:schemeClr val="accent6">
                    <a:lumMod val="75000"/>
                  </a:schemeClr>
                </a:solidFill>
              </a:rPr>
              <a:t>Responsable</a:t>
            </a:r>
            <a:endParaRPr lang="fr-FR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355974" y="3924365"/>
            <a:ext cx="4261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b="1" smtClean="0">
                <a:solidFill>
                  <a:schemeClr val="accent2">
                    <a:lumMod val="75000"/>
                  </a:schemeClr>
                </a:solidFill>
              </a:rPr>
              <a:t>=</a:t>
            </a:r>
            <a:endParaRPr lang="fr-FR" sz="3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2">
                    <a:lumMod val="75000"/>
                  </a:schemeClr>
                </a:solidFill>
              </a:rPr>
              <a:t>Initial MF1- TREVOUX-  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Espace réservé de la date 8"/>
          <p:cNvSpPr>
            <a:spLocks noGrp="1"/>
          </p:cNvSpPr>
          <p:nvPr>
            <p:ph type="dt" idx="12"/>
          </p:nvPr>
        </p:nvSpPr>
        <p:spPr>
          <a:xfrm>
            <a:off x="457200" y="6245225"/>
            <a:ext cx="2128838" cy="471488"/>
          </a:xfrm>
        </p:spPr>
        <p:txBody>
          <a:bodyPr/>
          <a:lstStyle/>
          <a:p>
            <a:r>
              <a:rPr lang="fr-FR" smtClean="0">
                <a:solidFill>
                  <a:schemeClr val="accent2">
                    <a:lumMod val="75000"/>
                  </a:schemeClr>
                </a:solidFill>
              </a:rPr>
              <a:t>09/12/2018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Espace réservé du pied de page 3"/>
          <p:cNvSpPr txBox="1">
            <a:spLocks/>
          </p:cNvSpPr>
          <p:nvPr/>
        </p:nvSpPr>
        <p:spPr bwMode="auto">
          <a:xfrm>
            <a:off x="7485074" y="6336802"/>
            <a:ext cx="1333249" cy="33538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kern="12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Lucida Sans Unicode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Sylvie </a:t>
            </a:r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</a:rPr>
              <a:t>Boully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2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 animBg="1"/>
      <p:bldP spid="21" grpId="0" animBg="1"/>
      <p:bldP spid="22" grpId="0" animBg="1"/>
      <p:bldP spid="24" grpId="0" animBg="1"/>
      <p:bldP spid="25" grpId="0" animBg="1"/>
      <p:bldP spid="26" grpId="0"/>
    </p:bld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Tahoma"/>
        <a:ea typeface="ＭＳ Ｐゴシック"/>
        <a:cs typeface="Lucida Sans Unicode"/>
      </a:majorFont>
      <a:minorFont>
        <a:latin typeface="Tahoma"/>
        <a:ea typeface="ＭＳ Ｐゴシック"/>
        <a:cs typeface="Lucida Sans Unicode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Lucida Sans Unicode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6772</TotalTime>
  <Words>1060</Words>
  <Application>Microsoft Macintosh PowerPoint</Application>
  <PresentationFormat>Présentation à l'écran (4:3)</PresentationFormat>
  <Paragraphs>298</Paragraphs>
  <Slides>19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Lucida Sans Unicode</vt:lpstr>
      <vt:lpstr>ＭＳ Ｐゴシック</vt:lpstr>
      <vt:lpstr>Tahoma</vt:lpstr>
      <vt:lpstr>Times New Roman</vt:lpstr>
      <vt:lpstr>Wingdings</vt:lpstr>
      <vt:lpstr>Arial</vt:lpstr>
      <vt:lpstr>Thème Office</vt:lpstr>
      <vt:lpstr>LA RESPONSABILITE  DU MF1</vt:lpstr>
      <vt:lpstr>LA RESPONSABILITE… DU MF1 ?</vt:lpstr>
      <vt:lpstr>Présentation PowerPoint</vt:lpstr>
      <vt:lpstr>L’OBLIGATION DE MOYENS</vt:lpstr>
      <vt:lpstr>RESPONSABILITES, QUELS TYPES?</vt:lpstr>
      <vt:lpstr>RESPONSABILITE ENGAGEE </vt:lpstr>
      <vt:lpstr>Présentation PowerPoint</vt:lpstr>
      <vt:lpstr>Présentation PowerPoint</vt:lpstr>
      <vt:lpstr>RESPONSABILITE CIVILE ENGAGEE</vt:lpstr>
      <vt:lpstr>Présentation PowerPoint</vt:lpstr>
      <vt:lpstr>Présentation PowerPoint</vt:lpstr>
      <vt:lpstr>Présentation PowerPoint</vt:lpstr>
      <vt:lpstr>RESPONSABILITE PENALE ENGAGEE</vt:lpstr>
      <vt:lpstr>MISE EN DANGER DELIBERE D’AUTRUI</vt:lpstr>
      <vt:lpstr>RISQUE « ACCEPTE »</vt:lpstr>
      <vt:lpstr>DECHARGE DE RESPONSABILITE</vt:lpstr>
      <vt:lpstr>RESPONSABILITE &amp; ASSURANCES</vt:lpstr>
      <vt:lpstr>        SOYEZ SEREIN !  Vous avez déjà pris l’habitude de respecter les règles de bonne conduite  …de guide de palanquée   Continuez à respecter  les réglementations du MF1 ! </vt:lpstr>
      <vt:lpstr> REFERENCES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Responsabilité du MF1</dc:title>
  <dc:subject/>
  <dc:creator>Sylvie</dc:creator>
  <cp:keywords/>
  <dc:description/>
  <cp:lastModifiedBy>Utilisateur de Microsoft Office</cp:lastModifiedBy>
  <cp:revision>197</cp:revision>
  <cp:lastPrinted>2018-12-10T22:53:04Z</cp:lastPrinted>
  <dcterms:created xsi:type="dcterms:W3CDTF">2005-01-08T19:00:13Z</dcterms:created>
  <dcterms:modified xsi:type="dcterms:W3CDTF">2018-12-10T23:15:48Z</dcterms:modified>
  <cp:category/>
</cp:coreProperties>
</file>